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504" r:id="rId2"/>
    <p:sldId id="451" r:id="rId3"/>
    <p:sldId id="528" r:id="rId4"/>
    <p:sldId id="526" r:id="rId5"/>
    <p:sldId id="527" r:id="rId6"/>
    <p:sldId id="532" r:id="rId7"/>
    <p:sldId id="531" r:id="rId8"/>
    <p:sldId id="533" r:id="rId9"/>
    <p:sldId id="524" r:id="rId10"/>
    <p:sldId id="525" r:id="rId11"/>
    <p:sldId id="521" r:id="rId12"/>
    <p:sldId id="505" r:id="rId13"/>
    <p:sldId id="506" r:id="rId14"/>
    <p:sldId id="507" r:id="rId15"/>
    <p:sldId id="508" r:id="rId16"/>
    <p:sldId id="509" r:id="rId17"/>
    <p:sldId id="510" r:id="rId18"/>
    <p:sldId id="511" r:id="rId19"/>
    <p:sldId id="512" r:id="rId20"/>
    <p:sldId id="513" r:id="rId21"/>
    <p:sldId id="522" r:id="rId22"/>
    <p:sldId id="490" r:id="rId23"/>
    <p:sldId id="514" r:id="rId24"/>
    <p:sldId id="491" r:id="rId25"/>
    <p:sldId id="496" r:id="rId26"/>
    <p:sldId id="497" r:id="rId27"/>
    <p:sldId id="486" r:id="rId28"/>
    <p:sldId id="495" r:id="rId29"/>
    <p:sldId id="534" r:id="rId30"/>
    <p:sldId id="493" r:id="rId31"/>
    <p:sldId id="518" r:id="rId32"/>
    <p:sldId id="519" r:id="rId33"/>
  </p:sldIdLst>
  <p:sldSz cx="9906000" cy="6858000" type="A4"/>
  <p:notesSz cx="6797675" cy="9926638"/>
  <p:defaultTextStyle>
    <a:defPPr>
      <a:defRPr lang="en-US"/>
    </a:defPPr>
    <a:lvl1pPr algn="ctr" rtl="0" eaLnBrk="0" fontAlgn="base" hangingPunct="0">
      <a:spcBef>
        <a:spcPct val="50000"/>
      </a:spcBef>
      <a:spcAft>
        <a:spcPct val="0"/>
      </a:spcAft>
      <a:defRPr sz="1300" kern="1200">
        <a:solidFill>
          <a:schemeClr val="tx1"/>
        </a:solidFill>
        <a:latin typeface="Arial" charset="0"/>
        <a:ea typeface="+mn-ea"/>
        <a:cs typeface="+mn-cs"/>
      </a:defRPr>
    </a:lvl1pPr>
    <a:lvl2pPr marL="457200" algn="ctr" rtl="0" eaLnBrk="0" fontAlgn="base" hangingPunct="0">
      <a:spcBef>
        <a:spcPct val="50000"/>
      </a:spcBef>
      <a:spcAft>
        <a:spcPct val="0"/>
      </a:spcAft>
      <a:defRPr sz="1300" kern="1200">
        <a:solidFill>
          <a:schemeClr val="tx1"/>
        </a:solidFill>
        <a:latin typeface="Arial" charset="0"/>
        <a:ea typeface="+mn-ea"/>
        <a:cs typeface="+mn-cs"/>
      </a:defRPr>
    </a:lvl2pPr>
    <a:lvl3pPr marL="914400" algn="ctr" rtl="0" eaLnBrk="0" fontAlgn="base" hangingPunct="0">
      <a:spcBef>
        <a:spcPct val="50000"/>
      </a:spcBef>
      <a:spcAft>
        <a:spcPct val="0"/>
      </a:spcAft>
      <a:defRPr sz="1300" kern="1200">
        <a:solidFill>
          <a:schemeClr val="tx1"/>
        </a:solidFill>
        <a:latin typeface="Arial" charset="0"/>
        <a:ea typeface="+mn-ea"/>
        <a:cs typeface="+mn-cs"/>
      </a:defRPr>
    </a:lvl3pPr>
    <a:lvl4pPr marL="1371600" algn="ctr" rtl="0" eaLnBrk="0" fontAlgn="base" hangingPunct="0">
      <a:spcBef>
        <a:spcPct val="50000"/>
      </a:spcBef>
      <a:spcAft>
        <a:spcPct val="0"/>
      </a:spcAft>
      <a:defRPr sz="1300" kern="1200">
        <a:solidFill>
          <a:schemeClr val="tx1"/>
        </a:solidFill>
        <a:latin typeface="Arial" charset="0"/>
        <a:ea typeface="+mn-ea"/>
        <a:cs typeface="+mn-cs"/>
      </a:defRPr>
    </a:lvl4pPr>
    <a:lvl5pPr marL="1828800" algn="ctr" rtl="0" eaLnBrk="0" fontAlgn="base" hangingPunct="0">
      <a:spcBef>
        <a:spcPct val="5000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312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66"/>
    <a:srgbClr val="EAEAEA"/>
    <a:srgbClr val="F8F8F8"/>
    <a:srgbClr val="CCFFFF"/>
    <a:srgbClr val="4D4D4D"/>
    <a:srgbClr val="0000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7" autoAdjust="0"/>
    <p:restoredTop sz="96455" autoAdjust="0"/>
  </p:normalViewPr>
  <p:slideViewPr>
    <p:cSldViewPr showGuides="1">
      <p:cViewPr varScale="1">
        <p:scale>
          <a:sx n="106" d="100"/>
          <a:sy n="106" d="100"/>
        </p:scale>
        <p:origin x="1602" y="120"/>
      </p:cViewPr>
      <p:guideLst>
        <p:guide orient="horz" pos="96"/>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3" d="100"/>
          <a:sy n="73" d="100"/>
        </p:scale>
        <p:origin x="-2196" y="-108"/>
      </p:cViewPr>
      <p:guideLst>
        <p:guide orient="horz" pos="3128"/>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8810"/>
          </a:xfrm>
          <a:prstGeom prst="rect">
            <a:avLst/>
          </a:prstGeom>
          <a:noFill/>
          <a:ln w="9525">
            <a:noFill/>
            <a:miter lim="800000"/>
            <a:headEnd/>
            <a:tailEnd/>
          </a:ln>
          <a:effectLst/>
        </p:spPr>
        <p:txBody>
          <a:bodyPr vert="horz" wrap="square" lIns="93051" tIns="46526" rIns="93051" bIns="46526"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_tradnl" dirty="0"/>
          </a:p>
        </p:txBody>
      </p:sp>
      <p:sp>
        <p:nvSpPr>
          <p:cNvPr id="4099" name="Rectangle 3"/>
          <p:cNvSpPr>
            <a:spLocks noGrp="1" noChangeArrowheads="1"/>
          </p:cNvSpPr>
          <p:nvPr>
            <p:ph type="dt" sz="quarter" idx="1"/>
          </p:nvPr>
        </p:nvSpPr>
        <p:spPr bwMode="auto">
          <a:xfrm>
            <a:off x="3851275" y="0"/>
            <a:ext cx="2946400" cy="498810"/>
          </a:xfrm>
          <a:prstGeom prst="rect">
            <a:avLst/>
          </a:prstGeom>
          <a:noFill/>
          <a:ln w="9525">
            <a:noFill/>
            <a:miter lim="800000"/>
            <a:headEnd/>
            <a:tailEnd/>
          </a:ln>
          <a:effectLst/>
        </p:spPr>
        <p:txBody>
          <a:bodyPr vert="horz" wrap="square" lIns="93051" tIns="46526" rIns="93051" bIns="46526"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_tradnl" dirty="0"/>
          </a:p>
        </p:txBody>
      </p:sp>
      <p:sp>
        <p:nvSpPr>
          <p:cNvPr id="4100" name="Rectangle 4"/>
          <p:cNvSpPr>
            <a:spLocks noGrp="1" noChangeArrowheads="1"/>
          </p:cNvSpPr>
          <p:nvPr>
            <p:ph type="ftr" sz="quarter" idx="2"/>
          </p:nvPr>
        </p:nvSpPr>
        <p:spPr bwMode="auto">
          <a:xfrm>
            <a:off x="0" y="9427828"/>
            <a:ext cx="2946400" cy="498810"/>
          </a:xfrm>
          <a:prstGeom prst="rect">
            <a:avLst/>
          </a:prstGeom>
          <a:noFill/>
          <a:ln w="9525">
            <a:noFill/>
            <a:miter lim="800000"/>
            <a:headEnd/>
            <a:tailEnd/>
          </a:ln>
          <a:effectLst/>
        </p:spPr>
        <p:txBody>
          <a:bodyPr vert="horz" wrap="square" lIns="93051" tIns="46526" rIns="93051" bIns="46526"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_tradnl" dirty="0"/>
          </a:p>
        </p:txBody>
      </p:sp>
      <p:sp>
        <p:nvSpPr>
          <p:cNvPr id="4101" name="Rectangle 5"/>
          <p:cNvSpPr>
            <a:spLocks noGrp="1" noChangeArrowheads="1"/>
          </p:cNvSpPr>
          <p:nvPr>
            <p:ph type="sldNum" sz="quarter" idx="3"/>
          </p:nvPr>
        </p:nvSpPr>
        <p:spPr bwMode="auto">
          <a:xfrm>
            <a:off x="3851275" y="9427828"/>
            <a:ext cx="2946400" cy="498810"/>
          </a:xfrm>
          <a:prstGeom prst="rect">
            <a:avLst/>
          </a:prstGeom>
          <a:noFill/>
          <a:ln w="9525">
            <a:noFill/>
            <a:miter lim="800000"/>
            <a:headEnd/>
            <a:tailEnd/>
          </a:ln>
          <a:effectLst/>
        </p:spPr>
        <p:txBody>
          <a:bodyPr vert="horz" wrap="square" lIns="93051" tIns="46526" rIns="93051" bIns="46526"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A33792AA-465A-46DC-AFBD-9688D67E7DD4}" type="slidenum">
              <a:rPr lang="es-ES_tradnl"/>
              <a:pPr>
                <a:defRPr/>
              </a:pPr>
              <a:t>‹Nº›</a:t>
            </a:fld>
            <a:endParaRPr lang="es-ES_tradnl" dirty="0"/>
          </a:p>
        </p:txBody>
      </p:sp>
    </p:spTree>
    <p:extLst>
      <p:ext uri="{BB962C8B-B14F-4D97-AF65-F5344CB8AC3E}">
        <p14:creationId xmlns:p14="http://schemas.microsoft.com/office/powerpoint/2010/main" val="54982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8810"/>
          </a:xfrm>
          <a:prstGeom prst="rect">
            <a:avLst/>
          </a:prstGeom>
          <a:noFill/>
          <a:ln w="9525">
            <a:noFill/>
            <a:miter lim="800000"/>
            <a:headEnd/>
            <a:tailEnd/>
          </a:ln>
          <a:effectLst/>
        </p:spPr>
        <p:txBody>
          <a:bodyPr vert="horz" wrap="square" lIns="93051" tIns="46526" rIns="93051" bIns="46526"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_tradnl" dirty="0"/>
          </a:p>
        </p:txBody>
      </p:sp>
      <p:sp>
        <p:nvSpPr>
          <p:cNvPr id="14339" name="Rectangle 3"/>
          <p:cNvSpPr>
            <a:spLocks noGrp="1" noChangeArrowheads="1"/>
          </p:cNvSpPr>
          <p:nvPr>
            <p:ph type="dt" idx="1"/>
          </p:nvPr>
        </p:nvSpPr>
        <p:spPr bwMode="auto">
          <a:xfrm>
            <a:off x="3851275" y="0"/>
            <a:ext cx="2946400" cy="498810"/>
          </a:xfrm>
          <a:prstGeom prst="rect">
            <a:avLst/>
          </a:prstGeom>
          <a:noFill/>
          <a:ln w="9525">
            <a:noFill/>
            <a:miter lim="800000"/>
            <a:headEnd/>
            <a:tailEnd/>
          </a:ln>
          <a:effectLst/>
        </p:spPr>
        <p:txBody>
          <a:bodyPr vert="horz" wrap="square" lIns="93051" tIns="46526" rIns="93051" bIns="46526"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_tradnl" dirty="0"/>
          </a:p>
        </p:txBody>
      </p:sp>
      <p:sp>
        <p:nvSpPr>
          <p:cNvPr id="26628" name="Rectangle 4"/>
          <p:cNvSpPr>
            <a:spLocks noGrp="1" noRot="1" noChangeAspect="1" noChangeArrowheads="1" noTextEdit="1"/>
          </p:cNvSpPr>
          <p:nvPr>
            <p:ph type="sldImg" idx="2"/>
          </p:nvPr>
        </p:nvSpPr>
        <p:spPr bwMode="auto">
          <a:xfrm>
            <a:off x="715963" y="746125"/>
            <a:ext cx="537368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06463" y="4716312"/>
            <a:ext cx="4984750" cy="4463709"/>
          </a:xfrm>
          <a:prstGeom prst="rect">
            <a:avLst/>
          </a:prstGeom>
          <a:noFill/>
          <a:ln w="9525">
            <a:noFill/>
            <a:miter lim="800000"/>
            <a:headEnd/>
            <a:tailEnd/>
          </a:ln>
          <a:effectLst/>
        </p:spPr>
        <p:txBody>
          <a:bodyPr vert="horz" wrap="square" lIns="93051" tIns="46526" rIns="93051" bIns="46526"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14342" name="Rectangle 6"/>
          <p:cNvSpPr>
            <a:spLocks noGrp="1" noChangeArrowheads="1"/>
          </p:cNvSpPr>
          <p:nvPr>
            <p:ph type="ftr" sz="quarter" idx="4"/>
          </p:nvPr>
        </p:nvSpPr>
        <p:spPr bwMode="auto">
          <a:xfrm>
            <a:off x="0" y="9427828"/>
            <a:ext cx="2946400" cy="498810"/>
          </a:xfrm>
          <a:prstGeom prst="rect">
            <a:avLst/>
          </a:prstGeom>
          <a:noFill/>
          <a:ln w="9525">
            <a:noFill/>
            <a:miter lim="800000"/>
            <a:headEnd/>
            <a:tailEnd/>
          </a:ln>
          <a:effectLst/>
        </p:spPr>
        <p:txBody>
          <a:bodyPr vert="horz" wrap="square" lIns="93051" tIns="46526" rIns="93051" bIns="46526"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_tradnl" dirty="0"/>
          </a:p>
        </p:txBody>
      </p:sp>
      <p:sp>
        <p:nvSpPr>
          <p:cNvPr id="14343" name="Rectangle 7"/>
          <p:cNvSpPr>
            <a:spLocks noGrp="1" noChangeArrowheads="1"/>
          </p:cNvSpPr>
          <p:nvPr>
            <p:ph type="sldNum" sz="quarter" idx="5"/>
          </p:nvPr>
        </p:nvSpPr>
        <p:spPr bwMode="auto">
          <a:xfrm>
            <a:off x="3851275" y="9427828"/>
            <a:ext cx="2946400" cy="498810"/>
          </a:xfrm>
          <a:prstGeom prst="rect">
            <a:avLst/>
          </a:prstGeom>
          <a:noFill/>
          <a:ln w="9525">
            <a:noFill/>
            <a:miter lim="800000"/>
            <a:headEnd/>
            <a:tailEnd/>
          </a:ln>
          <a:effectLst/>
        </p:spPr>
        <p:txBody>
          <a:bodyPr vert="horz" wrap="square" lIns="93051" tIns="46526" rIns="93051" bIns="46526"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86464D5E-3FFE-4A00-BE49-066CF4683861}" type="slidenum">
              <a:rPr lang="es-ES_tradnl"/>
              <a:pPr>
                <a:defRPr/>
              </a:pPr>
              <a:t>‹Nº›</a:t>
            </a:fld>
            <a:endParaRPr lang="es-ES_tradnl" dirty="0"/>
          </a:p>
        </p:txBody>
      </p:sp>
    </p:spTree>
    <p:extLst>
      <p:ext uri="{BB962C8B-B14F-4D97-AF65-F5344CB8AC3E}">
        <p14:creationId xmlns:p14="http://schemas.microsoft.com/office/powerpoint/2010/main" val="2667788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latin typeface="Times New Roman" pitchFamily="18" charset="0"/>
              </a:rPr>
              <a:pPr/>
              <a:t>2</a:t>
            </a:fld>
            <a:endParaRPr lang="es-ES_tradnl" altLang="es-ES" sz="12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smtClean="0">
                <a:latin typeface="Times New Roman" pitchFamily="18" charset="0"/>
              </a:rPr>
              <a:pPr/>
              <a:t>11</a:t>
            </a:fld>
            <a:endParaRPr lang="es-ES_tradnl" altLang="es-ES" sz="1200" dirty="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9170E369-48AF-4E2F-9447-B4836191DB5B}" type="slidenum">
              <a:rPr lang="es-ES_tradnl" altLang="es-ES" sz="1200" smtClean="0">
                <a:latin typeface="Times New Roman" pitchFamily="18" charset="0"/>
              </a:rPr>
              <a:pPr/>
              <a:t>12</a:t>
            </a:fld>
            <a:endParaRPr lang="es-ES_tradnl" altLang="es-ES" sz="1200"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736DF8C6-B324-47F5-B771-07F716148985}" type="slidenum">
              <a:rPr lang="es-ES_tradnl" altLang="es-ES" sz="1200" smtClean="0">
                <a:latin typeface="Times New Roman" pitchFamily="18" charset="0"/>
              </a:rPr>
              <a:pPr/>
              <a:t>13</a:t>
            </a:fld>
            <a:endParaRPr lang="es-ES_tradnl" altLang="es-ES" sz="1200" dirty="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08D51403-C96D-47B4-89F8-A93F816B326F}" type="slidenum">
              <a:rPr lang="es-ES_tradnl" altLang="es-ES" sz="1200" smtClean="0">
                <a:latin typeface="Times New Roman" pitchFamily="18" charset="0"/>
              </a:rPr>
              <a:pPr/>
              <a:t>14</a:t>
            </a:fld>
            <a:endParaRPr lang="es-ES_tradnl" altLang="es-ES"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68DFACB7-03C8-408A-99AD-FF78BEB0CC4E}" type="slidenum">
              <a:rPr lang="es-ES_tradnl" altLang="es-ES" sz="1200" smtClean="0">
                <a:latin typeface="Times New Roman" pitchFamily="18" charset="0"/>
              </a:rPr>
              <a:pPr/>
              <a:t>15</a:t>
            </a:fld>
            <a:endParaRPr lang="es-ES_tradnl" altLang="es-ES" sz="1200" dirty="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72432611-4C73-4F2F-BBA2-ABF1107F818A}" type="slidenum">
              <a:rPr lang="es-ES_tradnl" altLang="es-ES" sz="1200" smtClean="0">
                <a:latin typeface="Times New Roman" pitchFamily="18" charset="0"/>
              </a:rPr>
              <a:pPr/>
              <a:t>16</a:t>
            </a:fld>
            <a:endParaRPr lang="es-ES_tradnl" altLang="es-ES" sz="1200" dirty="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FEB94F30-C021-48F8-A3B3-FFCA73BEFAC0}" type="slidenum">
              <a:rPr lang="es-ES_tradnl" altLang="es-ES" sz="1200" smtClean="0">
                <a:latin typeface="Times New Roman" pitchFamily="18" charset="0"/>
              </a:rPr>
              <a:pPr/>
              <a:t>17</a:t>
            </a:fld>
            <a:endParaRPr lang="es-ES_tradnl" altLang="es-ES" sz="1200" dirty="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BBC43E94-7BF4-43B1-8559-2B35F7AA0609}" type="slidenum">
              <a:rPr lang="es-ES_tradnl" altLang="es-ES" sz="1200" smtClean="0">
                <a:latin typeface="Times New Roman" pitchFamily="18" charset="0"/>
              </a:rPr>
              <a:pPr/>
              <a:t>18</a:t>
            </a:fld>
            <a:endParaRPr lang="es-ES_tradnl" altLang="es-ES" sz="1200" dirty="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BC7A662D-61D7-4ACD-A346-4541EAB03471}" type="slidenum">
              <a:rPr lang="es-ES_tradnl" altLang="es-ES" sz="1200" smtClean="0">
                <a:latin typeface="Times New Roman" pitchFamily="18" charset="0"/>
              </a:rPr>
              <a:pPr/>
              <a:t>19</a:t>
            </a:fld>
            <a:endParaRPr lang="es-ES_tradnl" altLang="es-ES" sz="1200" dirty="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9F8C57EB-39E9-44D5-8895-CCBEC4A3AECD}" type="slidenum">
              <a:rPr lang="es-ES_tradnl" altLang="es-ES" sz="1200" smtClean="0">
                <a:latin typeface="Times New Roman" pitchFamily="18" charset="0"/>
              </a:rPr>
              <a:pPr/>
              <a:t>20</a:t>
            </a:fld>
            <a:endParaRPr lang="es-ES_tradnl" altLang="es-ES" sz="1200" dirty="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smtClean="0">
                <a:solidFill>
                  <a:prstClr val="black"/>
                </a:solidFill>
                <a:latin typeface="Times New Roman" pitchFamily="18" charset="0"/>
              </a:rPr>
              <a:pPr/>
              <a:t>3</a:t>
            </a:fld>
            <a:endParaRPr lang="es-ES_tradnl" altLang="es-ES" sz="1200" dirty="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a:solidFill>
                  <a:prstClr val="black"/>
                </a:solidFill>
                <a:latin typeface="Times New Roman" pitchFamily="18" charset="0"/>
              </a:rPr>
              <a:pPr/>
              <a:t>21</a:t>
            </a:fld>
            <a:endParaRPr lang="es-ES_tradnl" altLang="es-ES" sz="1200" dirty="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FE9FCAAA-C717-4FFC-B363-79AEE517706F}" type="slidenum">
              <a:rPr lang="es-ES_tradnl" altLang="es-ES" sz="1200" smtClean="0">
                <a:latin typeface="Times New Roman" pitchFamily="18" charset="0"/>
              </a:rPr>
              <a:pPr/>
              <a:t>22</a:t>
            </a:fld>
            <a:endParaRPr lang="es-ES_tradnl" altLang="es-ES" sz="1200" dirty="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47B855DC-2FE2-44F7-8A7B-DDA68AE901A0}" type="slidenum">
              <a:rPr lang="es-ES_tradnl" altLang="es-ES" sz="1200" smtClean="0">
                <a:latin typeface="Times New Roman" pitchFamily="18" charset="0"/>
              </a:rPr>
              <a:pPr/>
              <a:t>23</a:t>
            </a:fld>
            <a:endParaRPr lang="es-ES_tradnl" altLang="es-ES" sz="1200" dirty="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71595441-B178-49B3-BF3C-2964E300B4F7}" type="slidenum">
              <a:rPr lang="es-ES_tradnl" altLang="es-ES" sz="1200" smtClean="0">
                <a:latin typeface="Times New Roman" pitchFamily="18" charset="0"/>
              </a:rPr>
              <a:pPr/>
              <a:t>24</a:t>
            </a:fld>
            <a:endParaRPr lang="es-ES_tradnl" altLang="es-ES" sz="1200" dirty="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E389B98-D8E5-4D3B-8396-E903D850BDFB}" type="slidenum">
              <a:rPr lang="es-ES_tradnl" altLang="es-ES" sz="1200" smtClean="0">
                <a:latin typeface="Times New Roman" pitchFamily="18" charset="0"/>
              </a:rPr>
              <a:pPr/>
              <a:t>25</a:t>
            </a:fld>
            <a:endParaRPr lang="es-ES_tradnl" altLang="es-ES" sz="1200" dirty="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5D1BAE06-02DA-42F4-BD34-DB9EC3A98D45}" type="slidenum">
              <a:rPr lang="es-ES_tradnl" altLang="es-ES" sz="1200" smtClean="0">
                <a:latin typeface="Times New Roman" pitchFamily="18" charset="0"/>
              </a:rPr>
              <a:pPr/>
              <a:t>26</a:t>
            </a:fld>
            <a:endParaRPr lang="es-ES_tradnl" altLang="es-ES" sz="1200" dirty="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6343E07D-324B-46C2-9CA0-09FDE7520551}" type="slidenum">
              <a:rPr lang="es-ES_tradnl" altLang="es-ES" sz="1200" smtClean="0">
                <a:latin typeface="Times New Roman" pitchFamily="18" charset="0"/>
              </a:rPr>
              <a:pPr/>
              <a:t>27</a:t>
            </a:fld>
            <a:endParaRPr lang="es-ES_tradnl" altLang="es-ES" sz="1200" dirty="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C0BCB5CD-CEE3-4876-A560-644CF86FFC40}" type="slidenum">
              <a:rPr lang="es-ES_tradnl" altLang="es-ES" sz="1200" smtClean="0">
                <a:latin typeface="Times New Roman" pitchFamily="18" charset="0"/>
              </a:rPr>
              <a:pPr/>
              <a:t>28</a:t>
            </a:fld>
            <a:endParaRPr lang="es-ES_tradnl" altLang="es-E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smtClean="0">
                <a:solidFill>
                  <a:prstClr val="black"/>
                </a:solidFill>
                <a:latin typeface="Times New Roman" pitchFamily="18" charset="0"/>
              </a:rPr>
              <a:pPr/>
              <a:t>29</a:t>
            </a:fld>
            <a:endParaRPr lang="es-ES_tradnl" altLang="es-ES" sz="1200" dirty="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extLst>
      <p:ext uri="{BB962C8B-B14F-4D97-AF65-F5344CB8AC3E}">
        <p14:creationId xmlns:p14="http://schemas.microsoft.com/office/powerpoint/2010/main" val="1987431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B15953F6-AFEB-49AA-9FCA-D78FDD8E5863}" type="slidenum">
              <a:rPr lang="es-ES_tradnl" altLang="es-ES" sz="1200" smtClean="0">
                <a:latin typeface="Times New Roman" pitchFamily="18" charset="0"/>
              </a:rPr>
              <a:pPr/>
              <a:t>30</a:t>
            </a:fld>
            <a:endParaRPr lang="es-ES_tradnl" altLang="es-ES" sz="1200" dirty="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solidFill>
                  <a:prstClr val="black"/>
                </a:solidFill>
                <a:latin typeface="Times New Roman" pitchFamily="18" charset="0"/>
              </a:rPr>
              <a:pPr/>
              <a:t>4</a:t>
            </a:fld>
            <a:endParaRPr lang="es-ES_tradnl" altLang="es-ES" sz="1200" dirty="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E160D3FD-6D56-4451-BB16-49DC4417CCB8}" type="slidenum">
              <a:rPr lang="es-ES_tradnl" altLang="es-ES" sz="1200" smtClean="0">
                <a:latin typeface="Times New Roman" pitchFamily="18" charset="0"/>
              </a:rPr>
              <a:pPr/>
              <a:t>31</a:t>
            </a:fld>
            <a:endParaRPr lang="es-ES_tradnl" altLang="es-ES" sz="1200" dirty="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13CB4A4F-C8BA-4E2C-B52D-6F00C658B325}" type="slidenum">
              <a:rPr lang="es-ES_tradnl" altLang="es-ES" sz="1200" smtClean="0">
                <a:latin typeface="Times New Roman" pitchFamily="18" charset="0"/>
              </a:rPr>
              <a:pPr/>
              <a:t>32</a:t>
            </a:fld>
            <a:endParaRPr lang="es-ES_tradnl" altLang="es-ES" sz="1200" dirty="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solidFill>
                  <a:prstClr val="black"/>
                </a:solidFill>
                <a:latin typeface="Times New Roman" pitchFamily="18" charset="0"/>
              </a:rPr>
              <a:pPr/>
              <a:t>5</a:t>
            </a:fld>
            <a:endParaRPr lang="es-ES_tradnl" altLang="es-ES" sz="1200" dirty="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smtClean="0">
                <a:solidFill>
                  <a:prstClr val="black"/>
                </a:solidFill>
                <a:latin typeface="Times New Roman" pitchFamily="18" charset="0"/>
              </a:rPr>
              <a:pPr/>
              <a:t>6</a:t>
            </a:fld>
            <a:endParaRPr lang="es-ES_tradnl" altLang="es-ES" sz="1200" dirty="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extLst>
      <p:ext uri="{BB962C8B-B14F-4D97-AF65-F5344CB8AC3E}">
        <p14:creationId xmlns:p14="http://schemas.microsoft.com/office/powerpoint/2010/main" val="415891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solidFill>
                  <a:prstClr val="black"/>
                </a:solidFill>
                <a:latin typeface="Times New Roman" pitchFamily="18" charset="0"/>
              </a:rPr>
              <a:pPr/>
              <a:t>7</a:t>
            </a:fld>
            <a:endParaRPr lang="es-ES_tradnl" altLang="es-ES" sz="1200" dirty="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extLst>
      <p:ext uri="{BB962C8B-B14F-4D97-AF65-F5344CB8AC3E}">
        <p14:creationId xmlns:p14="http://schemas.microsoft.com/office/powerpoint/2010/main" val="25318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A7CDA247-51B0-4DC6-BF9B-47C43B20F551}" type="slidenum">
              <a:rPr lang="es-ES_tradnl" altLang="es-ES" sz="1200" smtClean="0">
                <a:solidFill>
                  <a:prstClr val="black"/>
                </a:solidFill>
                <a:latin typeface="Times New Roman" pitchFamily="18" charset="0"/>
              </a:rPr>
              <a:pPr/>
              <a:t>8</a:t>
            </a:fld>
            <a:endParaRPr lang="es-ES_tradnl" altLang="es-ES" sz="1200" dirty="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extLst>
      <p:ext uri="{BB962C8B-B14F-4D97-AF65-F5344CB8AC3E}">
        <p14:creationId xmlns:p14="http://schemas.microsoft.com/office/powerpoint/2010/main" val="200476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latin typeface="Times New Roman" pitchFamily="18" charset="0"/>
              </a:rPr>
              <a:pPr/>
              <a:t>9</a:t>
            </a:fld>
            <a:endParaRPr lang="es-ES_tradnl" altLang="es-ES" sz="12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charset="0"/>
              </a:defRPr>
            </a:lvl1pPr>
            <a:lvl2pPr marL="742950" indent="-285750" defTabSz="930275">
              <a:defRPr sz="1300">
                <a:solidFill>
                  <a:schemeClr val="tx1"/>
                </a:solidFill>
                <a:latin typeface="Arial" charset="0"/>
              </a:defRPr>
            </a:lvl2pPr>
            <a:lvl3pPr marL="1143000" indent="-228600" defTabSz="930275">
              <a:defRPr sz="1300">
                <a:solidFill>
                  <a:schemeClr val="tx1"/>
                </a:solidFill>
                <a:latin typeface="Arial" charset="0"/>
              </a:defRPr>
            </a:lvl3pPr>
            <a:lvl4pPr marL="1600200" indent="-228600" defTabSz="930275">
              <a:defRPr sz="1300">
                <a:solidFill>
                  <a:schemeClr val="tx1"/>
                </a:solidFill>
                <a:latin typeface="Arial" charset="0"/>
              </a:defRPr>
            </a:lvl4pPr>
            <a:lvl5pPr marL="2057400" indent="-228600" defTabSz="930275">
              <a:defRPr sz="1300">
                <a:solidFill>
                  <a:schemeClr val="tx1"/>
                </a:solidFill>
                <a:latin typeface="Arial" charset="0"/>
              </a:defRPr>
            </a:lvl5pPr>
            <a:lvl6pPr marL="2514600" indent="-228600" algn="ctr" defTabSz="930275" eaLnBrk="0" fontAlgn="base" hangingPunct="0">
              <a:spcBef>
                <a:spcPct val="50000"/>
              </a:spcBef>
              <a:spcAft>
                <a:spcPct val="0"/>
              </a:spcAft>
              <a:defRPr sz="1300">
                <a:solidFill>
                  <a:schemeClr val="tx1"/>
                </a:solidFill>
                <a:latin typeface="Arial" charset="0"/>
              </a:defRPr>
            </a:lvl6pPr>
            <a:lvl7pPr marL="2971800" indent="-228600" algn="ctr" defTabSz="930275" eaLnBrk="0" fontAlgn="base" hangingPunct="0">
              <a:spcBef>
                <a:spcPct val="50000"/>
              </a:spcBef>
              <a:spcAft>
                <a:spcPct val="0"/>
              </a:spcAft>
              <a:defRPr sz="1300">
                <a:solidFill>
                  <a:schemeClr val="tx1"/>
                </a:solidFill>
                <a:latin typeface="Arial" charset="0"/>
              </a:defRPr>
            </a:lvl7pPr>
            <a:lvl8pPr marL="3429000" indent="-228600" algn="ctr" defTabSz="930275" eaLnBrk="0" fontAlgn="base" hangingPunct="0">
              <a:spcBef>
                <a:spcPct val="50000"/>
              </a:spcBef>
              <a:spcAft>
                <a:spcPct val="0"/>
              </a:spcAft>
              <a:defRPr sz="1300">
                <a:solidFill>
                  <a:schemeClr val="tx1"/>
                </a:solidFill>
                <a:latin typeface="Arial" charset="0"/>
              </a:defRPr>
            </a:lvl8pPr>
            <a:lvl9pPr marL="3886200" indent="-228600" algn="ctr" defTabSz="930275" eaLnBrk="0" fontAlgn="base" hangingPunct="0">
              <a:spcBef>
                <a:spcPct val="50000"/>
              </a:spcBef>
              <a:spcAft>
                <a:spcPct val="0"/>
              </a:spcAft>
              <a:defRPr sz="1300">
                <a:solidFill>
                  <a:schemeClr val="tx1"/>
                </a:solidFill>
                <a:latin typeface="Arial" charset="0"/>
              </a:defRPr>
            </a:lvl9pPr>
          </a:lstStyle>
          <a:p>
            <a:fld id="{32F6E97D-6ED6-4DD4-AA0D-2A74FD33F231}" type="slidenum">
              <a:rPr lang="es-ES_tradnl" altLang="es-ES" sz="1200" smtClean="0">
                <a:latin typeface="Times New Roman" pitchFamily="18" charset="0"/>
              </a:rPr>
              <a:pPr/>
              <a:t>10</a:t>
            </a:fld>
            <a:endParaRPr lang="es-ES_tradnl" altLang="es-ES" sz="12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338018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400785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409473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495300" y="1600200"/>
            <a:ext cx="43815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29200" y="1600200"/>
            <a:ext cx="43815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66716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347484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25405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362624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117721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265441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80577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23402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88"/>
          <p:cNvSpPr>
            <a:spLocks noGrp="1" noChangeArrowheads="1"/>
          </p:cNvSpPr>
          <p:nvPr>
            <p:ph type="ftr" sz="quarter" idx="10"/>
          </p:nvPr>
        </p:nvSpPr>
        <p:spPr>
          <a:ln/>
        </p:spPr>
        <p:txBody>
          <a:bodyPr/>
          <a:lstStyle>
            <a:lvl1pPr>
              <a:defRPr/>
            </a:lvl1pPr>
          </a:lstStyle>
          <a:p>
            <a:pPr>
              <a:defRPr/>
            </a:pPr>
            <a:endParaRPr lang="es-ES" dirty="0"/>
          </a:p>
        </p:txBody>
      </p:sp>
    </p:spTree>
    <p:extLst>
      <p:ext uri="{BB962C8B-B14F-4D97-AF65-F5344CB8AC3E}">
        <p14:creationId xmlns:p14="http://schemas.microsoft.com/office/powerpoint/2010/main" val="308115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1"/>
          <p:cNvSpPr txBox="1">
            <a:spLocks noChangeArrowheads="1"/>
          </p:cNvSpPr>
          <p:nvPr/>
        </p:nvSpPr>
        <p:spPr bwMode="auto">
          <a:xfrm>
            <a:off x="776288" y="6561138"/>
            <a:ext cx="9129712" cy="296862"/>
          </a:xfrm>
          <a:prstGeom prst="rect">
            <a:avLst/>
          </a:prstGeom>
          <a:solidFill>
            <a:schemeClr val="accent6">
              <a:lumMod val="40000"/>
              <a:lumOff val="60000"/>
            </a:schemeClr>
          </a:solidFill>
          <a:ln w="9525">
            <a:noFill/>
            <a:miter lim="800000"/>
            <a:headEnd/>
            <a:tailEnd/>
          </a:ln>
        </p:spPr>
        <p:txBody>
          <a:bodyPr anchor="ctr"/>
          <a:lstStyle/>
          <a:p>
            <a:pPr algn="l">
              <a:spcBef>
                <a:spcPct val="0"/>
              </a:spcBef>
              <a:defRPr/>
            </a:pPr>
            <a:r>
              <a:rPr lang="ca-ES" sz="1200" b="1" dirty="0">
                <a:solidFill>
                  <a:schemeClr val="bg1"/>
                </a:solidFill>
              </a:rPr>
              <a:t>Reciclado y valorización de residuos en la industria cementera España</a:t>
            </a:r>
          </a:p>
        </p:txBody>
      </p:sp>
      <p:sp>
        <p:nvSpPr>
          <p:cNvPr id="1027" name="Text Box 121"/>
          <p:cNvSpPr txBox="1">
            <a:spLocks noChangeArrowheads="1"/>
          </p:cNvSpPr>
          <p:nvPr/>
        </p:nvSpPr>
        <p:spPr bwMode="auto">
          <a:xfrm>
            <a:off x="6423025" y="304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endParaRPr lang="ca-ES" sz="2400" dirty="0">
              <a:latin typeface="Times New Roman" pitchFamily="18" charset="0"/>
            </a:endParaRPr>
          </a:p>
        </p:txBody>
      </p:sp>
      <p:sp>
        <p:nvSpPr>
          <p:cNvPr id="1028" name="Text Box 130"/>
          <p:cNvSpPr txBox="1">
            <a:spLocks noChangeArrowheads="1"/>
          </p:cNvSpPr>
          <p:nvPr/>
        </p:nvSpPr>
        <p:spPr bwMode="auto">
          <a:xfrm>
            <a:off x="6423025" y="304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endParaRPr lang="ca-ES" sz="2400" dirty="0">
              <a:latin typeface="Times New Roman" pitchFamily="18" charset="0"/>
            </a:endParaRPr>
          </a:p>
        </p:txBody>
      </p:sp>
      <p:sp>
        <p:nvSpPr>
          <p:cNvPr id="1212" name="Rectangle 188"/>
          <p:cNvSpPr>
            <a:spLocks noGrp="1" noChangeArrowheads="1"/>
          </p:cNvSpPr>
          <p:nvPr>
            <p:ph type="ftr" sz="quarter" idx="3"/>
          </p:nvPr>
        </p:nvSpPr>
        <p:spPr bwMode="auto">
          <a:xfrm>
            <a:off x="8226425" y="6521450"/>
            <a:ext cx="16002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a:solidFill>
                  <a:schemeClr val="tx2"/>
                </a:solidFill>
                <a:latin typeface="Arial" charset="0"/>
              </a:defRPr>
            </a:lvl1pPr>
          </a:lstStyle>
          <a:p>
            <a:pPr>
              <a:defRPr/>
            </a:pPr>
            <a:endParaRPr lang="es-ES" dirty="0"/>
          </a:p>
        </p:txBody>
      </p:sp>
      <p:pic>
        <p:nvPicPr>
          <p:cNvPr id="1030" name="Picture 265" descr="deg catal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0025" y="152400"/>
            <a:ext cx="15494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charset="0"/>
        </a:defRPr>
      </a:lvl2pPr>
      <a:lvl3pPr algn="l" rtl="0" eaLnBrk="0" fontAlgn="base" hangingPunct="0">
        <a:spcBef>
          <a:spcPct val="0"/>
        </a:spcBef>
        <a:spcAft>
          <a:spcPct val="0"/>
        </a:spcAft>
        <a:defRPr sz="2000">
          <a:solidFill>
            <a:schemeClr val="bg1"/>
          </a:solidFill>
          <a:latin typeface="Arial" charset="0"/>
        </a:defRPr>
      </a:lvl3pPr>
      <a:lvl4pPr algn="l" rtl="0" eaLnBrk="0" fontAlgn="base" hangingPunct="0">
        <a:spcBef>
          <a:spcPct val="0"/>
        </a:spcBef>
        <a:spcAft>
          <a:spcPct val="0"/>
        </a:spcAft>
        <a:defRPr sz="2000">
          <a:solidFill>
            <a:schemeClr val="bg1"/>
          </a:solidFill>
          <a:latin typeface="Arial" charset="0"/>
        </a:defRPr>
      </a:lvl4pPr>
      <a:lvl5pPr algn="l" rtl="0" eaLnBrk="0" fontAlgn="base" hangingPunct="0">
        <a:spcBef>
          <a:spcPct val="0"/>
        </a:spcBef>
        <a:spcAft>
          <a:spcPct val="0"/>
        </a:spcAft>
        <a:defRPr sz="2000">
          <a:solidFill>
            <a:schemeClr val="bg1"/>
          </a:solidFill>
          <a:latin typeface="Arial" charset="0"/>
        </a:defRPr>
      </a:lvl5pPr>
      <a:lvl6pPr marL="457200" algn="l" rtl="0" eaLnBrk="0" fontAlgn="base" hangingPunct="0">
        <a:spcBef>
          <a:spcPct val="0"/>
        </a:spcBef>
        <a:spcAft>
          <a:spcPct val="0"/>
        </a:spcAft>
        <a:defRPr sz="2000">
          <a:solidFill>
            <a:schemeClr val="bg1"/>
          </a:solidFill>
          <a:latin typeface="Arial" charset="0"/>
        </a:defRPr>
      </a:lvl6pPr>
      <a:lvl7pPr marL="914400" algn="l" rtl="0" eaLnBrk="0" fontAlgn="base" hangingPunct="0">
        <a:spcBef>
          <a:spcPct val="0"/>
        </a:spcBef>
        <a:spcAft>
          <a:spcPct val="0"/>
        </a:spcAft>
        <a:defRPr sz="2000">
          <a:solidFill>
            <a:schemeClr val="bg1"/>
          </a:solidFill>
          <a:latin typeface="Arial" charset="0"/>
        </a:defRPr>
      </a:lvl7pPr>
      <a:lvl8pPr marL="1371600" algn="l" rtl="0" eaLnBrk="0" fontAlgn="base" hangingPunct="0">
        <a:spcBef>
          <a:spcPct val="0"/>
        </a:spcBef>
        <a:spcAft>
          <a:spcPct val="0"/>
        </a:spcAft>
        <a:defRPr sz="2000">
          <a:solidFill>
            <a:schemeClr val="bg1"/>
          </a:solidFill>
          <a:latin typeface="Arial" charset="0"/>
        </a:defRPr>
      </a:lvl8pPr>
      <a:lvl9pPr marL="1828800" algn="l" rtl="0" eaLnBrk="0" fontAlgn="base" hangingPunct="0">
        <a:spcBef>
          <a:spcPct val="0"/>
        </a:spcBef>
        <a:spcAft>
          <a:spcPct val="0"/>
        </a:spcAft>
        <a:defRPr sz="2000">
          <a:solidFill>
            <a:schemeClr val="bg1"/>
          </a:solidFill>
          <a:latin typeface="Arial" charset="0"/>
        </a:defRPr>
      </a:lvl9pPr>
    </p:titleStyle>
    <p:bodyStyle>
      <a:lvl1pPr marL="342900" indent="-342900" algn="r"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ctr" rtl="0" eaLnBrk="0" fontAlgn="base" hangingPunct="0">
        <a:spcBef>
          <a:spcPct val="20000"/>
        </a:spcBef>
        <a:spcAft>
          <a:spcPct val="0"/>
        </a:spcAft>
        <a:buChar char="–"/>
        <a:defRPr sz="1400" b="1">
          <a:solidFill>
            <a:schemeClr val="tx1"/>
          </a:solidFill>
          <a:latin typeface="+mn-lt"/>
        </a:defRPr>
      </a:lvl2pPr>
      <a:lvl3pPr marL="1143000" indent="-228600" algn="ctr" rtl="0" eaLnBrk="0" fontAlgn="base" hangingPunct="0">
        <a:spcBef>
          <a:spcPct val="20000"/>
        </a:spcBef>
        <a:spcAft>
          <a:spcPct val="0"/>
        </a:spcAft>
        <a:buChar char="•"/>
        <a:defRPr sz="1400" b="1">
          <a:solidFill>
            <a:schemeClr val="tx1"/>
          </a:solidFill>
          <a:latin typeface="+mn-lt"/>
        </a:defRPr>
      </a:lvl3pPr>
      <a:lvl4pPr marL="1600200" indent="-228600" algn="ctr" rtl="0" eaLnBrk="0" fontAlgn="base" hangingPunct="0">
        <a:spcBef>
          <a:spcPct val="20000"/>
        </a:spcBef>
        <a:spcAft>
          <a:spcPct val="0"/>
        </a:spcAft>
        <a:buChar char="–"/>
        <a:defRPr sz="1400" b="1">
          <a:solidFill>
            <a:schemeClr val="tx1"/>
          </a:solidFill>
          <a:latin typeface="+mn-lt"/>
        </a:defRPr>
      </a:lvl4pPr>
      <a:lvl5pPr marL="2057400" indent="-228600" algn="ctr" rtl="0" eaLnBrk="0" fontAlgn="base" hangingPunct="0">
        <a:spcBef>
          <a:spcPct val="20000"/>
        </a:spcBef>
        <a:spcAft>
          <a:spcPct val="0"/>
        </a:spcAft>
        <a:buChar char="»"/>
        <a:defRPr sz="1400" b="1">
          <a:solidFill>
            <a:schemeClr val="tx1"/>
          </a:solidFill>
          <a:latin typeface="+mn-lt"/>
        </a:defRPr>
      </a:lvl5pPr>
      <a:lvl6pPr marL="2514600" indent="-228600" algn="ctr" rtl="0" eaLnBrk="0" fontAlgn="base" hangingPunct="0">
        <a:spcBef>
          <a:spcPct val="20000"/>
        </a:spcBef>
        <a:spcAft>
          <a:spcPct val="0"/>
        </a:spcAft>
        <a:defRPr sz="1400" b="1">
          <a:solidFill>
            <a:schemeClr val="tx1"/>
          </a:solidFill>
          <a:latin typeface="+mn-lt"/>
        </a:defRPr>
      </a:lvl6pPr>
      <a:lvl7pPr marL="2971800" indent="-228600" algn="ctr" rtl="0" eaLnBrk="0" fontAlgn="base" hangingPunct="0">
        <a:spcBef>
          <a:spcPct val="20000"/>
        </a:spcBef>
        <a:spcAft>
          <a:spcPct val="0"/>
        </a:spcAft>
        <a:defRPr sz="1400" b="1">
          <a:solidFill>
            <a:schemeClr val="tx1"/>
          </a:solidFill>
          <a:latin typeface="+mn-lt"/>
        </a:defRPr>
      </a:lvl7pPr>
      <a:lvl8pPr marL="3429000" indent="-228600" algn="ctr" rtl="0" eaLnBrk="0" fontAlgn="base" hangingPunct="0">
        <a:spcBef>
          <a:spcPct val="20000"/>
        </a:spcBef>
        <a:spcAft>
          <a:spcPct val="0"/>
        </a:spcAft>
        <a:defRPr sz="1400" b="1">
          <a:solidFill>
            <a:schemeClr val="tx1"/>
          </a:solidFill>
          <a:latin typeface="+mn-lt"/>
        </a:defRPr>
      </a:lvl8pPr>
      <a:lvl9pPr marL="3886200" indent="-228600" algn="ctr" rtl="0" eaLnBrk="0" fontAlgn="base" hangingPunct="0">
        <a:spcBef>
          <a:spcPct val="20000"/>
        </a:spcBef>
        <a:spcAft>
          <a:spcPct val="0"/>
        </a:spcAft>
        <a:defRPr sz="1400" b="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452" y="8620"/>
            <a:ext cx="9885548" cy="68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1" name="Text Box 1039"/>
          <p:cNvSpPr txBox="1">
            <a:spLocks noChangeArrowheads="1"/>
          </p:cNvSpPr>
          <p:nvPr/>
        </p:nvSpPr>
        <p:spPr bwMode="auto">
          <a:xfrm>
            <a:off x="1447800" y="3789363"/>
            <a:ext cx="8316913" cy="133508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spcBef>
                <a:spcPct val="0"/>
              </a:spcBef>
            </a:pPr>
            <a:r>
              <a:rPr lang="es-ES" altLang="es-ES" sz="2400" b="1" dirty="0">
                <a:solidFill>
                  <a:schemeClr val="bg1"/>
                </a:solidFill>
              </a:rPr>
              <a:t>Reciclado y valorización de residuos en la industria cementera en España</a:t>
            </a:r>
          </a:p>
          <a:p>
            <a:pPr>
              <a:spcBef>
                <a:spcPct val="0"/>
              </a:spcBef>
            </a:pPr>
            <a:r>
              <a:rPr lang="es-ES" altLang="es-ES" sz="1800" b="1" i="1" dirty="0">
                <a:solidFill>
                  <a:schemeClr val="bg1"/>
                </a:solidFill>
              </a:rPr>
              <a:t>Actualización para el año 2015</a:t>
            </a:r>
            <a:endParaRPr lang="es-ES" altLang="es-ES" sz="1400" b="1" i="1" dirty="0">
              <a:solidFill>
                <a:schemeClr val="bg1"/>
              </a:solidFill>
            </a:endParaRPr>
          </a:p>
        </p:txBody>
      </p:sp>
      <p:pic>
        <p:nvPicPr>
          <p:cNvPr id="2052" name="Picture 1069" descr="deg cat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5911850"/>
            <a:ext cx="33480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39"/>
          <p:cNvSpPr txBox="1">
            <a:spLocks noChangeArrowheads="1"/>
          </p:cNvSpPr>
          <p:nvPr/>
        </p:nvSpPr>
        <p:spPr bwMode="auto">
          <a:xfrm>
            <a:off x="1423988" y="5218113"/>
            <a:ext cx="8316912" cy="4064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a:spcBef>
                <a:spcPct val="0"/>
              </a:spcBef>
            </a:pPr>
            <a:r>
              <a:rPr lang="es-ES" altLang="es-ES" sz="1400" b="1" dirty="0">
                <a:solidFill>
                  <a:schemeClr val="bg1"/>
                </a:solidFill>
              </a:rPr>
              <a:t>Miguel Hernández Moreno, Director del Área de Medio Ambiente</a:t>
            </a:r>
            <a:endParaRPr lang="es-ES" altLang="es-ES" sz="11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63825" y="152400"/>
            <a:ext cx="7019925" cy="369332"/>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La situación de la valorización en cementeras en la UE</a:t>
            </a:r>
          </a:p>
        </p:txBody>
      </p:sp>
      <p:sp>
        <p:nvSpPr>
          <p:cNvPr id="3077" name="12 CuadroTexto"/>
          <p:cNvSpPr txBox="1">
            <a:spLocks noChangeArrowheads="1"/>
          </p:cNvSpPr>
          <p:nvPr/>
        </p:nvSpPr>
        <p:spPr bwMode="auto">
          <a:xfrm>
            <a:off x="728663" y="611088"/>
            <a:ext cx="86169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1400" dirty="0"/>
              <a:t>El aumento del uso de combustibles alternativos procedentes de residuos en la producción de cemento en la UE ha sido constante. No obstante, la sustitución por combustibles alternativos presenta diferencias entre países.</a:t>
            </a:r>
          </a:p>
        </p:txBody>
      </p:sp>
      <p:sp>
        <p:nvSpPr>
          <p:cNvPr id="8" name="12 CuadroTexto"/>
          <p:cNvSpPr txBox="1">
            <a:spLocks noChangeArrowheads="1"/>
          </p:cNvSpPr>
          <p:nvPr/>
        </p:nvSpPr>
        <p:spPr bwMode="auto">
          <a:xfrm>
            <a:off x="7185558" y="5618454"/>
            <a:ext cx="2376264"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a:lnSpc>
                <a:spcPct val="150000"/>
              </a:lnSpc>
            </a:pPr>
            <a:r>
              <a:rPr lang="es-ES" altLang="es-ES" sz="800" i="1"/>
              <a:t>Fuente: Asociaciones de fabricantes de cemento, Cembureau y GNR.</a:t>
            </a:r>
          </a:p>
        </p:txBody>
      </p:sp>
      <p:sp>
        <p:nvSpPr>
          <p:cNvPr id="7" name="6 CuadroTexto"/>
          <p:cNvSpPr txBox="1"/>
          <p:nvPr/>
        </p:nvSpPr>
        <p:spPr>
          <a:xfrm>
            <a:off x="7497473" y="2729578"/>
            <a:ext cx="1908213" cy="1292662"/>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El año 2015, el consumo de residuos en la UE-28 representó un 41% del consumo energético del sector cementero.</a:t>
            </a:r>
          </a:p>
        </p:txBody>
      </p:sp>
      <p:sp>
        <p:nvSpPr>
          <p:cNvPr id="10" name="9 CuadroTexto">
            <a:extLst>
              <a:ext uri="{FF2B5EF4-FFF2-40B4-BE49-F238E27FC236}">
                <a16:creationId xmlns:a16="http://schemas.microsoft.com/office/drawing/2014/main" id="{B0425DA3-EFCA-48D8-96DF-7B2AE57DF79D}"/>
              </a:ext>
            </a:extLst>
          </p:cNvPr>
          <p:cNvSpPr txBox="1"/>
          <p:nvPr/>
        </p:nvSpPr>
        <p:spPr>
          <a:xfrm>
            <a:off x="797245" y="1736856"/>
            <a:ext cx="8764267" cy="57602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marL="715963" indent="-715963" algn="just" eaLnBrk="1" hangingPunct="1">
              <a:lnSpc>
                <a:spcPct val="150000"/>
              </a:lnSpc>
              <a:spcBef>
                <a:spcPct val="0"/>
              </a:spcBef>
              <a:defRPr/>
            </a:pPr>
            <a:r>
              <a:rPr lang="es-ES" sz="1200" b="1" dirty="0">
                <a:solidFill>
                  <a:srgbClr val="FFFFFF"/>
                </a:solidFill>
                <a:cs typeface="Times New Roman" pitchFamily="18" charset="0"/>
              </a:rPr>
              <a:t>Figura 5. Porcentaje de sustitución (energética) de los combustibles alternativos procedentes de residuos en las cementeras europeas (Datos 2013-2015)</a:t>
            </a:r>
          </a:p>
        </p:txBody>
      </p:sp>
      <p:pic>
        <p:nvPicPr>
          <p:cNvPr id="2" name="Imagen 1">
            <a:extLst>
              <a:ext uri="{FF2B5EF4-FFF2-40B4-BE49-F238E27FC236}">
                <a16:creationId xmlns:a16="http://schemas.microsoft.com/office/drawing/2014/main" id="{4A7B5280-357A-40E6-827B-A1EECF7675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8544" y="2529814"/>
            <a:ext cx="6192998" cy="3933391"/>
          </a:xfrm>
          <a:prstGeom prst="rect">
            <a:avLst/>
          </a:prstGeom>
        </p:spPr>
      </p:pic>
    </p:spTree>
    <p:extLst>
      <p:ext uri="{BB962C8B-B14F-4D97-AF65-F5344CB8AC3E}">
        <p14:creationId xmlns:p14="http://schemas.microsoft.com/office/powerpoint/2010/main" val="9926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Estructura de la presentación</a:t>
            </a:r>
          </a:p>
        </p:txBody>
      </p:sp>
      <p:sp>
        <p:nvSpPr>
          <p:cNvPr id="6" name="Rectangle 6"/>
          <p:cNvSpPr>
            <a:spLocks noChangeArrowheads="1"/>
          </p:cNvSpPr>
          <p:nvPr/>
        </p:nvSpPr>
        <p:spPr bwMode="auto">
          <a:xfrm>
            <a:off x="1281113" y="938768"/>
            <a:ext cx="8353425" cy="504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spAutoFit/>
          </a:bodyPr>
          <a:lstStyle/>
          <a:p>
            <a:pPr marL="85725" indent="-85725" algn="just">
              <a:lnSpc>
                <a:spcPct val="150000"/>
              </a:lnSpc>
              <a:buFont typeface="Arial" charset="0"/>
              <a:buChar char="•"/>
            </a:pPr>
            <a:r>
              <a:rPr lang="es-ES" sz="1800" b="1" dirty="0">
                <a:solidFill>
                  <a:schemeClr val="bg1"/>
                </a:solidFill>
                <a:cs typeface="Times New Roman" pitchFamily="18" charset="0"/>
              </a:rPr>
              <a:t>Reciclado y valorización de residuos en la industria cementera en España.</a:t>
            </a:r>
          </a:p>
        </p:txBody>
      </p:sp>
      <p:sp>
        <p:nvSpPr>
          <p:cNvPr id="8" name="Rectangle 6"/>
          <p:cNvSpPr>
            <a:spLocks noChangeArrowheads="1"/>
          </p:cNvSpPr>
          <p:nvPr/>
        </p:nvSpPr>
        <p:spPr bwMode="auto">
          <a:xfrm>
            <a:off x="1676636" y="1486984"/>
            <a:ext cx="7956314" cy="3049169"/>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54000" tIns="46800" rIns="54000" bIns="46800" anchor="ctr">
            <a:sp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charset="0"/>
              <a:buChar char="•"/>
            </a:pPr>
            <a:r>
              <a:rPr lang="es-ES" altLang="es-ES" sz="1600" b="1" dirty="0">
                <a:solidFill>
                  <a:schemeClr val="bg1"/>
                </a:solidFill>
                <a:cs typeface="Times New Roman" pitchFamily="18" charset="0"/>
              </a:rPr>
              <a:t>Análisis de las Autorizaciones Ambientales Integradas.</a:t>
            </a:r>
          </a:p>
          <a:p>
            <a:pPr lvl="1" algn="just">
              <a:lnSpc>
                <a:spcPct val="150000"/>
              </a:lnSpc>
              <a:buFont typeface="Arial" charset="0"/>
              <a:buChar char="•"/>
            </a:pPr>
            <a:r>
              <a:rPr lang="es-ES" altLang="es-ES" sz="1200" b="1" dirty="0">
                <a:solidFill>
                  <a:schemeClr val="bg1"/>
                </a:solidFill>
                <a:cs typeface="Times New Roman" pitchFamily="18" charset="0"/>
              </a:rPr>
              <a:t>Instalaciones autorizadas para valorización energética.</a:t>
            </a:r>
          </a:p>
          <a:p>
            <a:pPr lvl="1" algn="just">
              <a:lnSpc>
                <a:spcPct val="150000"/>
              </a:lnSpc>
              <a:buFont typeface="Arial" charset="0"/>
              <a:buChar char="•"/>
            </a:pPr>
            <a:r>
              <a:rPr lang="es-ES" altLang="es-ES" sz="1200" b="1" dirty="0">
                <a:solidFill>
                  <a:schemeClr val="bg1"/>
                </a:solidFill>
                <a:cs typeface="Times New Roman" pitchFamily="18" charset="0"/>
              </a:rPr>
              <a:t>Residuos valorizables energéticamente.</a:t>
            </a:r>
          </a:p>
          <a:p>
            <a:pPr lvl="1" algn="just">
              <a:lnSpc>
                <a:spcPct val="150000"/>
              </a:lnSpc>
              <a:buFont typeface="Arial" charset="0"/>
              <a:buChar char="•"/>
            </a:pPr>
            <a:r>
              <a:rPr lang="es-ES" altLang="es-ES" sz="1200" b="1" dirty="0">
                <a:solidFill>
                  <a:schemeClr val="bg1"/>
                </a:solidFill>
                <a:cs typeface="Times New Roman" pitchFamily="18" charset="0"/>
              </a:rPr>
              <a:t>Límites de emisión.</a:t>
            </a:r>
          </a:p>
          <a:p>
            <a:pPr lvl="1" algn="just">
              <a:lnSpc>
                <a:spcPct val="150000"/>
              </a:lnSpc>
              <a:buFont typeface="Arial" charset="0"/>
              <a:buChar char="•"/>
            </a:pPr>
            <a:r>
              <a:rPr lang="es-ES" altLang="es-ES" sz="1200" b="1" dirty="0">
                <a:solidFill>
                  <a:schemeClr val="bg1"/>
                </a:solidFill>
                <a:cs typeface="Times New Roman" pitchFamily="18" charset="0"/>
              </a:rPr>
              <a:t>Limitaciones respecto a la procedencia de los residuos.</a:t>
            </a:r>
          </a:p>
          <a:p>
            <a:pPr lvl="1" algn="just">
              <a:lnSpc>
                <a:spcPct val="150000"/>
              </a:lnSpc>
              <a:buFont typeface="Arial" charset="0"/>
              <a:buChar char="•"/>
            </a:pPr>
            <a:r>
              <a:rPr lang="es-ES" altLang="es-ES" sz="1200" b="1" dirty="0">
                <a:solidFill>
                  <a:schemeClr val="bg1"/>
                </a:solidFill>
                <a:cs typeface="Times New Roman" pitchFamily="18" charset="0"/>
              </a:rPr>
              <a:t>Requisitos para los residuos utilizables.</a:t>
            </a:r>
          </a:p>
          <a:p>
            <a:pPr lvl="1" algn="just">
              <a:lnSpc>
                <a:spcPct val="150000"/>
              </a:lnSpc>
              <a:buFont typeface="Arial" charset="0"/>
              <a:buChar char="•"/>
            </a:pPr>
            <a:r>
              <a:rPr lang="es-ES" altLang="es-ES" sz="1200" b="1" dirty="0">
                <a:solidFill>
                  <a:schemeClr val="bg1"/>
                </a:solidFill>
                <a:cs typeface="Times New Roman" pitchFamily="18" charset="0"/>
              </a:rPr>
              <a:t>Requisitos de operación.</a:t>
            </a:r>
          </a:p>
          <a:p>
            <a:pPr lvl="1" algn="just">
              <a:lnSpc>
                <a:spcPct val="150000"/>
              </a:lnSpc>
              <a:buFont typeface="Arial" charset="0"/>
              <a:buChar char="•"/>
            </a:pPr>
            <a:r>
              <a:rPr lang="es-ES" altLang="es-ES" sz="1200" b="1" dirty="0">
                <a:solidFill>
                  <a:schemeClr val="bg1"/>
                </a:solidFill>
                <a:cs typeface="Times New Roman" pitchFamily="18" charset="0"/>
              </a:rPr>
              <a:t>Residuos valorizables materialmente</a:t>
            </a:r>
            <a:endParaRPr lang="es-ES" altLang="es-ES" sz="1200" b="1" dirty="0">
              <a:solidFill>
                <a:schemeClr val="bg1"/>
              </a:solidFill>
            </a:endParaRPr>
          </a:p>
        </p:txBody>
      </p:sp>
      <p:sp>
        <p:nvSpPr>
          <p:cNvPr id="9" name="Rectangle 6"/>
          <p:cNvSpPr>
            <a:spLocks noChangeArrowheads="1"/>
          </p:cNvSpPr>
          <p:nvPr/>
        </p:nvSpPr>
        <p:spPr bwMode="auto">
          <a:xfrm>
            <a:off x="1676636" y="4585334"/>
            <a:ext cx="7957902" cy="463846"/>
          </a:xfrm>
          <a:prstGeom prst="rect">
            <a:avLst/>
          </a:prstGeom>
          <a:solidFill>
            <a:schemeClr val="bg1">
              <a:lumMod val="85000"/>
            </a:schemeClr>
          </a:solidFill>
          <a:ln w="9525" cap="flat" cmpd="sng" algn="ctr">
            <a:noFill/>
            <a:prstDash val="solid"/>
            <a:miter lim="800000"/>
            <a:headEnd/>
            <a:tailEnd/>
          </a:ln>
          <a:effectLst/>
        </p:spPr>
        <p:txBody>
          <a:bodyPr wrap="square" lIns="54000" tIns="46800" rIns="54000" bIns="46800" anchor="ctr">
            <a:spAutoFit/>
          </a:bodyPr>
          <a:lstStyle/>
          <a:p>
            <a:pPr marL="85725" indent="-85725" algn="just">
              <a:lnSpc>
                <a:spcPct val="150000"/>
              </a:lnSpc>
              <a:buFont typeface="Arial" pitchFamily="34" charset="0"/>
              <a:buChar char="•"/>
              <a:defRPr/>
            </a:pPr>
            <a:r>
              <a:rPr lang="es-ES" sz="1600" b="1" dirty="0">
                <a:solidFill>
                  <a:schemeClr val="bg1">
                    <a:lumMod val="50000"/>
                  </a:schemeClr>
                </a:solidFill>
                <a:latin typeface="Arial" pitchFamily="34" charset="0"/>
                <a:ea typeface="Times New Roman" pitchFamily="18" charset="0"/>
                <a:cs typeface="Times New Roman" pitchFamily="18" charset="0"/>
              </a:rPr>
              <a:t>Cantidades de residuos recicladas y valorizadas energéticamente.</a:t>
            </a:r>
          </a:p>
        </p:txBody>
      </p:sp>
    </p:spTree>
    <p:extLst>
      <p:ext uri="{BB962C8B-B14F-4D97-AF65-F5344CB8AC3E}">
        <p14:creationId xmlns:p14="http://schemas.microsoft.com/office/powerpoint/2010/main" val="102555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Instalaciones autorizadas para valorización energética</a:t>
            </a:r>
          </a:p>
        </p:txBody>
      </p:sp>
      <p:sp>
        <p:nvSpPr>
          <p:cNvPr id="5123" name="7 CuadroTexto"/>
          <p:cNvSpPr txBox="1">
            <a:spLocks noChangeArrowheads="1"/>
          </p:cNvSpPr>
          <p:nvPr/>
        </p:nvSpPr>
        <p:spPr bwMode="auto">
          <a:xfrm>
            <a:off x="2125663" y="5965465"/>
            <a:ext cx="6937375" cy="523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r>
              <a:rPr lang="es-ES" altLang="es-ES" sz="1400" b="1" dirty="0">
                <a:solidFill>
                  <a:schemeClr val="bg1"/>
                </a:solidFill>
              </a:rPr>
              <a:t>Se han autorizado hasta 77 subcategorías de códigos del catálogo de residuos </a:t>
            </a:r>
            <a:r>
              <a:rPr lang="es-ES" altLang="es-ES" sz="1100" dirty="0">
                <a:solidFill>
                  <a:schemeClr val="bg1"/>
                </a:solidFill>
              </a:rPr>
              <a:t>(considerando 4 dígitos LER).</a:t>
            </a:r>
            <a:r>
              <a:rPr lang="es-ES" altLang="es-ES" sz="1400" b="1" dirty="0">
                <a:solidFill>
                  <a:schemeClr val="bg1"/>
                </a:solidFill>
              </a:rPr>
              <a:t> </a:t>
            </a:r>
          </a:p>
        </p:txBody>
      </p:sp>
      <p:sp>
        <p:nvSpPr>
          <p:cNvPr id="5124" name="8 Flecha derecha"/>
          <p:cNvSpPr>
            <a:spLocks noChangeArrowheads="1"/>
          </p:cNvSpPr>
          <p:nvPr/>
        </p:nvSpPr>
        <p:spPr bwMode="auto">
          <a:xfrm>
            <a:off x="884238" y="6038490"/>
            <a:ext cx="1058862" cy="182562"/>
          </a:xfrm>
          <a:prstGeom prst="rightArrow">
            <a:avLst>
              <a:gd name="adj1" fmla="val 50000"/>
              <a:gd name="adj2" fmla="val 49998"/>
            </a:avLst>
          </a:prstGeom>
          <a:solidFill>
            <a:srgbClr val="000066"/>
          </a:solidFill>
          <a:ln w="9525" algn="ctr">
            <a:solidFill>
              <a:srgbClr val="000066"/>
            </a:solidFill>
            <a:round/>
            <a:headEnd/>
            <a:tailEnd/>
          </a:ln>
        </p:spPr>
        <p:txBody>
          <a:bodyPr lIns="54000" tIns="46800" rIns="54000" bIns="46800" anchor="ct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endParaRPr lang="es-ES" altLang="es-ES" dirty="0"/>
          </a:p>
        </p:txBody>
      </p:sp>
      <p:sp>
        <p:nvSpPr>
          <p:cNvPr id="10" name="9 CuadroTexto"/>
          <p:cNvSpPr txBox="1"/>
          <p:nvPr/>
        </p:nvSpPr>
        <p:spPr>
          <a:xfrm>
            <a:off x="7297738" y="1276308"/>
            <a:ext cx="2263775" cy="89255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De las 33 instalaciones analizadas, 29 están autorizadas para el uso de combustibles alternativos.</a:t>
            </a:r>
            <a:r>
              <a:rPr lang="es-ES_tradnl" dirty="0"/>
              <a:t> </a:t>
            </a:r>
            <a:endParaRPr lang="es-ES" dirty="0"/>
          </a:p>
        </p:txBody>
      </p:sp>
      <p:pic>
        <p:nvPicPr>
          <p:cNvPr id="2" name="Imagen 1">
            <a:extLst>
              <a:ext uri="{FF2B5EF4-FFF2-40B4-BE49-F238E27FC236}">
                <a16:creationId xmlns:a16="http://schemas.microsoft.com/office/drawing/2014/main" id="{C9255C4E-3782-4C55-829E-1A7412349A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4548" y="1268760"/>
            <a:ext cx="6337015" cy="4550441"/>
          </a:xfrm>
          <a:prstGeom prst="rect">
            <a:avLst/>
          </a:prstGeom>
        </p:spPr>
      </p:pic>
      <p:sp>
        <p:nvSpPr>
          <p:cNvPr id="9" name="9 CuadroTexto">
            <a:extLst>
              <a:ext uri="{FF2B5EF4-FFF2-40B4-BE49-F238E27FC236}">
                <a16:creationId xmlns:a16="http://schemas.microsoft.com/office/drawing/2014/main" id="{BAB1E753-F967-43EC-A218-3D1C1334AC9C}"/>
              </a:ext>
            </a:extLst>
          </p:cNvPr>
          <p:cNvSpPr txBox="1"/>
          <p:nvPr/>
        </p:nvSpPr>
        <p:spPr>
          <a:xfrm>
            <a:off x="941992" y="800708"/>
            <a:ext cx="6171248" cy="36000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marL="715963" indent="-715963" algn="just" eaLnBrk="1" hangingPunct="1">
              <a:lnSpc>
                <a:spcPct val="150000"/>
              </a:lnSpc>
              <a:spcBef>
                <a:spcPct val="0"/>
              </a:spcBef>
              <a:defRPr/>
            </a:pPr>
            <a:r>
              <a:rPr lang="es-ES" sz="1200" b="1" dirty="0">
                <a:solidFill>
                  <a:srgbClr val="FFFFFF"/>
                </a:solidFill>
                <a:cs typeface="Times New Roman" pitchFamily="18" charset="0"/>
              </a:rPr>
              <a:t>Tabla 1. Instalaciones autorizadas para el uso de combustibles alternativos.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Residuos valorizables energéticamente</a:t>
            </a:r>
          </a:p>
        </p:txBody>
      </p:sp>
      <p:graphicFrame>
        <p:nvGraphicFramePr>
          <p:cNvPr id="8250" name="Group 58"/>
          <p:cNvGraphicFramePr>
            <a:graphicFrameLocks noGrp="1"/>
          </p:cNvGraphicFramePr>
          <p:nvPr>
            <p:extLst>
              <p:ext uri="{D42A27DB-BD31-4B8C-83A1-F6EECF244321}">
                <p14:modId xmlns:p14="http://schemas.microsoft.com/office/powerpoint/2010/main" val="216572257"/>
              </p:ext>
            </p:extLst>
          </p:nvPr>
        </p:nvGraphicFramePr>
        <p:xfrm>
          <a:off x="1483692" y="1556792"/>
          <a:ext cx="6997700" cy="4143454"/>
        </p:xfrm>
        <a:graphic>
          <a:graphicData uri="http://schemas.openxmlformats.org/drawingml/2006/table">
            <a:tbl>
              <a:tblPr bandRow="1">
                <a:tableStyleId>{C4B1156A-380E-4F78-BDF5-A606A8083BF9}</a:tableStyleId>
              </a:tblPr>
              <a:tblGrid>
                <a:gridCol w="5172075">
                  <a:extLst>
                    <a:ext uri="{9D8B030D-6E8A-4147-A177-3AD203B41FA5}">
                      <a16:colId xmlns:a16="http://schemas.microsoft.com/office/drawing/2014/main" val="20000"/>
                    </a:ext>
                  </a:extLst>
                </a:gridCol>
                <a:gridCol w="1825625">
                  <a:extLst>
                    <a:ext uri="{9D8B030D-6E8A-4147-A177-3AD203B41FA5}">
                      <a16:colId xmlns:a16="http://schemas.microsoft.com/office/drawing/2014/main" val="20001"/>
                    </a:ext>
                  </a:extLst>
                </a:gridCol>
              </a:tblGrid>
              <a:tr h="82585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charset="0"/>
                          <a:cs typeface="Times New Roman" pitchFamily="18" charset="0"/>
                        </a:rPr>
                        <a:t>Residuos del tratamiento mecánico de residuos (LER 1912)</a:t>
                      </a: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charset="0"/>
                          <a:cs typeface="Times New Roman" pitchFamily="18" charset="0"/>
                        </a:rPr>
                        <a:t>27 instalaciones</a:t>
                      </a:r>
                    </a:p>
                  </a:txBody>
                  <a:tcPr marL="57177" marR="57177" marT="0" marB="0" anchor="ctr" anchorCtr="1" horzOverflow="overflow"/>
                </a:tc>
                <a:extLst>
                  <a:ext uri="{0D108BD9-81ED-4DB2-BD59-A6C34878D82A}">
                    <a16:rowId xmlns:a16="http://schemas.microsoft.com/office/drawing/2014/main" val="10000"/>
                  </a:ext>
                </a:extLst>
              </a:tr>
              <a:tr h="82585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effectLst/>
                        </a:rPr>
                        <a:t>Residuos de la transformación de la madera y de la producción de tableros y muebles (LER 0301)</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effectLst/>
                        </a:rPr>
                        <a:t>23 instalaciones.</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anchorCtr="1" horzOverflow="overflow"/>
                </a:tc>
                <a:extLst>
                  <a:ext uri="{0D108BD9-81ED-4DB2-BD59-A6C34878D82A}">
                    <a16:rowId xmlns:a16="http://schemas.microsoft.com/office/drawing/2014/main" val="10001"/>
                  </a:ext>
                </a:extLst>
              </a:tr>
              <a:tr h="82585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solidFill>
                            <a:schemeClr val="tx1"/>
                          </a:solidFill>
                          <a:effectLst/>
                        </a:rPr>
                        <a:t>Residuos de la producción y transformación de pasta de papel, papel y cartón (LER 0303)</a:t>
                      </a:r>
                      <a:endParaRPr kumimoji="0" lang="es-ES" sz="1400" b="0" i="0" u="none" strike="noStrike" cap="none" normalizeH="0" baseline="0" dirty="0">
                        <a:ln>
                          <a:noFill/>
                        </a:ln>
                        <a:solidFill>
                          <a:schemeClr val="tx1"/>
                        </a:solidFill>
                        <a:effectLst/>
                        <a:latin typeface="Arial" charset="0"/>
                        <a:cs typeface="Times New Roman" pitchFamily="18" charset="0"/>
                      </a:endParaRP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solidFill>
                            <a:schemeClr val="tx1"/>
                          </a:solidFill>
                          <a:effectLst/>
                        </a:rPr>
                        <a:t>22 instalaciones.</a:t>
                      </a:r>
                      <a:endParaRPr kumimoji="0" lang="es-ES" sz="1400" b="0" i="0" u="none" strike="noStrike" cap="none" normalizeH="0" baseline="0" dirty="0">
                        <a:ln>
                          <a:noFill/>
                        </a:ln>
                        <a:solidFill>
                          <a:schemeClr val="tx1"/>
                        </a:solidFill>
                        <a:effectLst/>
                        <a:latin typeface="Arial" charset="0"/>
                        <a:cs typeface="Times New Roman" pitchFamily="18" charset="0"/>
                      </a:endParaRPr>
                    </a:p>
                  </a:txBody>
                  <a:tcPr marL="57177" marR="57177" marT="0" marB="0" anchor="ctr" anchorCtr="1" horzOverflow="overflow"/>
                </a:tc>
                <a:extLst>
                  <a:ext uri="{0D108BD9-81ED-4DB2-BD59-A6C34878D82A}">
                    <a16:rowId xmlns:a16="http://schemas.microsoft.com/office/drawing/2014/main" val="10002"/>
                  </a:ext>
                </a:extLst>
              </a:tr>
              <a:tr h="385725">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ES_tradnl" sz="1400" u="none" strike="noStrike" cap="none" normalizeH="0" baseline="0" dirty="0">
                          <a:ln>
                            <a:noFill/>
                          </a:ln>
                          <a:effectLst/>
                        </a:rPr>
                        <a:t>Residuos de plantas de tratamiento de aguas residuales (LER 1908)</a:t>
                      </a:r>
                      <a:endParaRPr kumimoji="0" lang="es-ES" sz="1400" u="none" strike="noStrike" cap="none" normalizeH="0" baseline="0" dirty="0">
                        <a:ln>
                          <a:noFill/>
                        </a:ln>
                        <a:effectLst/>
                      </a:endParaRP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effectLst/>
                        </a:rPr>
                        <a:t>22 instalaciones.</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anchorCtr="1" horzOverflow="overflow"/>
                </a:tc>
                <a:extLst>
                  <a:ext uri="{0D108BD9-81ED-4DB2-BD59-A6C34878D82A}">
                    <a16:rowId xmlns:a16="http://schemas.microsoft.com/office/drawing/2014/main" val="10003"/>
                  </a:ext>
                </a:extLst>
              </a:tr>
              <a:tr h="3857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effectLst/>
                        </a:rPr>
                        <a:t>Residuos de la producción primaria (LER 0201)</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u="none" strike="noStrike" cap="none" normalizeH="0" baseline="0" dirty="0">
                          <a:ln>
                            <a:noFill/>
                          </a:ln>
                          <a:effectLst/>
                        </a:rPr>
                        <a:t>21 instalaciones.</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anchorCtr="1" horzOverflow="overflow"/>
                </a:tc>
                <a:extLst>
                  <a:ext uri="{0D108BD9-81ED-4DB2-BD59-A6C34878D82A}">
                    <a16:rowId xmlns:a16="http://schemas.microsoft.com/office/drawing/2014/main" val="10004"/>
                  </a:ext>
                </a:extLst>
              </a:tr>
              <a:tr h="640090">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ES" sz="1400" u="none" strike="noStrike" cap="none" normalizeH="0" baseline="0" dirty="0">
                          <a:ln>
                            <a:noFill/>
                          </a:ln>
                          <a:effectLst/>
                        </a:rPr>
                        <a:t>Residuos de la preparación y elaboración de carne, pescado y otros alimentos de origen animal (LER 0202)</a:t>
                      </a:r>
                      <a:endParaRPr kumimoji="0" lang="es-ES" sz="1400" b="0" i="0" u="none" strike="noStrike" cap="none" normalizeH="0" baseline="0" dirty="0">
                        <a:ln>
                          <a:noFill/>
                        </a:ln>
                        <a:solidFill>
                          <a:srgbClr val="000000"/>
                        </a:solidFill>
                        <a:effectLst/>
                        <a:latin typeface="Arial" charset="0"/>
                        <a:cs typeface="Times New Roman" pitchFamily="18" charset="0"/>
                      </a:endParaRPr>
                    </a:p>
                  </a:txBody>
                  <a:tcPr marL="57177" marR="57177" marT="0" marB="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charset="0"/>
                          <a:cs typeface="Times New Roman" pitchFamily="18" charset="0"/>
                        </a:rPr>
                        <a:t>20 instalaciones</a:t>
                      </a:r>
                    </a:p>
                  </a:txBody>
                  <a:tcPr marL="57177" marR="57177" marT="0" marB="0" anchor="ctr" anchorCtr="1" horzOverflow="overflow"/>
                </a:tc>
                <a:extLst>
                  <a:ext uri="{0D108BD9-81ED-4DB2-BD59-A6C34878D82A}">
                    <a16:rowId xmlns:a16="http://schemas.microsoft.com/office/drawing/2014/main" val="10005"/>
                  </a:ext>
                </a:extLst>
              </a:tr>
            </a:tbl>
          </a:graphicData>
        </a:graphic>
      </p:graphicFrame>
      <p:sp>
        <p:nvSpPr>
          <p:cNvPr id="6170" name="5 CuadroTexto"/>
          <p:cNvSpPr txBox="1">
            <a:spLocks noChangeArrowheads="1"/>
          </p:cNvSpPr>
          <p:nvPr/>
        </p:nvSpPr>
        <p:spPr bwMode="auto">
          <a:xfrm>
            <a:off x="498475" y="1055688"/>
            <a:ext cx="551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r>
              <a:rPr lang="es-ES" altLang="es-ES" sz="1400" dirty="0"/>
              <a:t>Las subcategorías más frecuentemente autorizadas son:</a:t>
            </a:r>
          </a:p>
        </p:txBody>
      </p:sp>
      <p:sp>
        <p:nvSpPr>
          <p:cNvPr id="6" name="Rectangle 18"/>
          <p:cNvSpPr>
            <a:spLocks noChangeArrowheads="1"/>
          </p:cNvSpPr>
          <p:nvPr/>
        </p:nvSpPr>
        <p:spPr bwMode="auto">
          <a:xfrm>
            <a:off x="1460612" y="5794176"/>
            <a:ext cx="7020780" cy="468052"/>
          </a:xfrm>
          <a:prstGeom prst="rect">
            <a:avLst/>
          </a:prstGeom>
          <a:solidFill>
            <a:schemeClr val="accent2">
              <a:lumMod val="40000"/>
              <a:lumOff val="60000"/>
            </a:schemeClr>
          </a:solidFill>
          <a:ln w="9525" cap="flat" cmpd="sng" algn="ctr">
            <a:noFill/>
            <a:prstDash val="solid"/>
            <a:miter lim="800000"/>
            <a:headEnd/>
            <a:tailEnd/>
          </a:ln>
          <a:effectLst/>
        </p:spPr>
        <p:txBody>
          <a:bodyPr lIns="228528" tIns="46800" rIns="54000" bIns="46800" anchor="ctr">
            <a:noAutofit/>
          </a:bodyPr>
          <a:lstStyle/>
          <a:p>
            <a:pPr marL="87313" indent="-87313" algn="just">
              <a:lnSpc>
                <a:spcPct val="150000"/>
              </a:lnSpc>
              <a:spcBef>
                <a:spcPct val="0"/>
              </a:spcBef>
              <a:spcAft>
                <a:spcPts val="1200"/>
              </a:spcAft>
              <a:buFont typeface="Arial" charset="0"/>
              <a:buChar char="•"/>
              <a:defRPr/>
            </a:pPr>
            <a:r>
              <a:rPr lang="es-ES" sz="1400" b="1" dirty="0">
                <a:cs typeface="Times New Roman" pitchFamily="18" charset="0"/>
              </a:rPr>
              <a:t>La totalidad de estos residuos se encuentran autorizados en Cataluña.</a:t>
            </a:r>
          </a:p>
        </p:txBody>
      </p:sp>
      <p:pic>
        <p:nvPicPr>
          <p:cNvPr id="2" name="Imagen 1">
            <a:extLst>
              <a:ext uri="{FF2B5EF4-FFF2-40B4-BE49-F238E27FC236}">
                <a16:creationId xmlns:a16="http://schemas.microsoft.com/office/drawing/2014/main" id="{DD0F9A65-1B4B-4CCB-8056-E53112012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324" y="5880007"/>
            <a:ext cx="482829" cy="3213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Residuos valorizables energéticamente</a:t>
            </a:r>
          </a:p>
        </p:txBody>
      </p:sp>
      <p:graphicFrame>
        <p:nvGraphicFramePr>
          <p:cNvPr id="4" name="Group 26"/>
          <p:cNvGraphicFramePr>
            <a:graphicFrameLocks noGrp="1"/>
          </p:cNvGraphicFramePr>
          <p:nvPr>
            <p:extLst>
              <p:ext uri="{D42A27DB-BD31-4B8C-83A1-F6EECF244321}">
                <p14:modId xmlns:p14="http://schemas.microsoft.com/office/powerpoint/2010/main" val="3884636394"/>
              </p:ext>
            </p:extLst>
          </p:nvPr>
        </p:nvGraphicFramePr>
        <p:xfrm>
          <a:off x="776288" y="692150"/>
          <a:ext cx="8821737" cy="639934"/>
        </p:xfrm>
        <a:graphic>
          <a:graphicData uri="http://schemas.openxmlformats.org/drawingml/2006/table">
            <a:tbl>
              <a:tblPr/>
              <a:tblGrid>
                <a:gridCol w="8821737">
                  <a:extLst>
                    <a:ext uri="{9D8B030D-6E8A-4147-A177-3AD203B41FA5}">
                      <a16:colId xmlns:a16="http://schemas.microsoft.com/office/drawing/2014/main" val="20000"/>
                    </a:ext>
                  </a:extLst>
                </a:gridCol>
              </a:tblGrid>
              <a:tr h="63976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6. Residuos autorizados, por comunidades autónomas, para valorización energética en fábricas de cemento (se presentan los LER con dos dígitos).</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36416" y="1340769"/>
            <a:ext cx="3625096" cy="500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extLst>
              <a:ext uri="{FF2B5EF4-FFF2-40B4-BE49-F238E27FC236}">
                <a16:creationId xmlns:a16="http://schemas.microsoft.com/office/drawing/2014/main" id="{BFEA366A-8D23-4AD8-8E6B-C5C2CF032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4528" y="1448780"/>
            <a:ext cx="5192504" cy="47165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Límites de emisión</a:t>
            </a:r>
          </a:p>
        </p:txBody>
      </p:sp>
      <p:graphicFrame>
        <p:nvGraphicFramePr>
          <p:cNvPr id="4" name="Group 26"/>
          <p:cNvGraphicFramePr>
            <a:graphicFrameLocks noGrp="1"/>
          </p:cNvGraphicFramePr>
          <p:nvPr>
            <p:extLst>
              <p:ext uri="{D42A27DB-BD31-4B8C-83A1-F6EECF244321}">
                <p14:modId xmlns:p14="http://schemas.microsoft.com/office/powerpoint/2010/main" val="2514326104"/>
              </p:ext>
            </p:extLst>
          </p:nvPr>
        </p:nvGraphicFramePr>
        <p:xfrm>
          <a:off x="1136650" y="692696"/>
          <a:ext cx="7380288" cy="868246"/>
        </p:xfrm>
        <a:graphic>
          <a:graphicData uri="http://schemas.openxmlformats.org/drawingml/2006/table">
            <a:tbl>
              <a:tblPr/>
              <a:tblGrid>
                <a:gridCol w="7380288">
                  <a:extLst>
                    <a:ext uri="{9D8B030D-6E8A-4147-A177-3AD203B41FA5}">
                      <a16:colId xmlns:a16="http://schemas.microsoft.com/office/drawing/2014/main" val="20000"/>
                    </a:ext>
                  </a:extLst>
                </a:gridCol>
              </a:tblGrid>
              <a:tr h="365125">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Tabla 2. Valores límite de emisión totales para hornos de cemento que coincineren residuos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1" u="none" strike="noStrike" cap="none" normalizeH="0" baseline="0" dirty="0">
                          <a:ln>
                            <a:noFill/>
                          </a:ln>
                          <a:solidFill>
                            <a:srgbClr val="FFFFFF"/>
                          </a:solidFill>
                          <a:effectLst/>
                          <a:latin typeface="Arial" charset="0"/>
                          <a:cs typeface="Times New Roman" pitchFamily="18" charset="0"/>
                        </a:rPr>
                        <a:t>(De acuerdo con el Real Decreto 815/2013, de 18 de octubre, por el que se aprueba el Reglamento de emisiones industriales y de desarrollo de la Ley 16/2002).</a:t>
                      </a:r>
                    </a:p>
                  </a:txBody>
                  <a:tcPr marL="91444" marR="91444" marT="45503" marB="4550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DDAB88F0-D82D-4996-B888-357A8140A2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8564" y="1556792"/>
            <a:ext cx="7600581" cy="44274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Limitaciones respecto a la procedencia de los residuos</a:t>
            </a:r>
          </a:p>
        </p:txBody>
      </p:sp>
      <p:sp>
        <p:nvSpPr>
          <p:cNvPr id="8210" name="Rectangle 18"/>
          <p:cNvSpPr>
            <a:spLocks noChangeArrowheads="1"/>
          </p:cNvSpPr>
          <p:nvPr/>
        </p:nvSpPr>
        <p:spPr bwMode="auto">
          <a:xfrm>
            <a:off x="388938" y="1138020"/>
            <a:ext cx="9237662" cy="4847264"/>
          </a:xfrm>
          <a:prstGeom prst="rect">
            <a:avLst/>
          </a:prstGeom>
          <a:solidFill>
            <a:schemeClr val="accent2">
              <a:lumMod val="40000"/>
              <a:lumOff val="60000"/>
            </a:schemeClr>
          </a:solidFill>
          <a:ln w="9525" cap="flat" cmpd="sng" algn="ctr">
            <a:noFill/>
            <a:prstDash val="solid"/>
            <a:miter lim="800000"/>
            <a:headEnd/>
            <a:tailEnd/>
          </a:ln>
          <a:effectLst/>
        </p:spPr>
        <p:txBody>
          <a:bodyPr lIns="228528" tIns="46800" rIns="54000" bIns="46800" anchor="ctr">
            <a:noAutofit/>
          </a:bodyPr>
          <a:lstStyle/>
          <a:p>
            <a:pPr marL="87313" indent="-87313" algn="just">
              <a:lnSpc>
                <a:spcPct val="150000"/>
              </a:lnSpc>
              <a:spcBef>
                <a:spcPct val="0"/>
              </a:spcBef>
              <a:spcAft>
                <a:spcPts val="1200"/>
              </a:spcAft>
              <a:buFont typeface="Arial" charset="0"/>
              <a:buChar char="•"/>
              <a:defRPr/>
            </a:pPr>
            <a:r>
              <a:rPr lang="es-ES" sz="1400" b="1" dirty="0">
                <a:cs typeface="Times New Roman" pitchFamily="18" charset="0"/>
              </a:rPr>
              <a:t>Se establecen limitaciones respecto de la procedencia de los residuos en 19 de las 29 instalaciones autorizadas a la valorización energética de los mismos.</a:t>
            </a:r>
          </a:p>
          <a:p>
            <a:pPr marL="87313" indent="-87313" algn="just">
              <a:lnSpc>
                <a:spcPct val="150000"/>
              </a:lnSpc>
              <a:spcBef>
                <a:spcPct val="0"/>
              </a:spcBef>
              <a:spcAft>
                <a:spcPts val="1200"/>
              </a:spcAft>
              <a:buFont typeface="Arial" charset="0"/>
              <a:buChar char="•"/>
              <a:defRPr/>
            </a:pPr>
            <a:r>
              <a:rPr lang="es-ES" sz="1400" b="1" dirty="0">
                <a:cs typeface="Times New Roman" pitchFamily="18" charset="0"/>
              </a:rPr>
              <a:t>En general, se requiere que los residuos sean preparados por gestores autorizados; en algunas ocasiones no aparece explícitamente mencionado en la AAI, pero sí en el proyecto de explotación, y en otras (muy habitual en el caso de la industria alimentaria) los residuos son lo suficientemente homogéneos y presentan unas características físicas que hacen que se pueda recibir directamente en las fábricas de cemento, actuando éstas como gestores finales del residuo o subproducto.</a:t>
            </a:r>
          </a:p>
          <a:p>
            <a:pPr marL="87313" indent="-87313" algn="just">
              <a:lnSpc>
                <a:spcPct val="150000"/>
              </a:lnSpc>
              <a:spcBef>
                <a:spcPct val="0"/>
              </a:spcBef>
              <a:spcAft>
                <a:spcPts val="1200"/>
              </a:spcAft>
              <a:buFont typeface="Arial" charset="0"/>
              <a:buChar char="•"/>
              <a:defRPr/>
            </a:pPr>
            <a:r>
              <a:rPr lang="es-ES" sz="1400" b="1" dirty="0">
                <a:cs typeface="Times New Roman" pitchFamily="18" charset="0"/>
              </a:rPr>
              <a:t>También es común la mención de que no podrán valorizarse energéticamente residuos con otras opciones de reciclaje y reutilización que sean viables, reflejando la jerarquía de gestión de residuos consagrada tanto en la normativa comunitaria, como en la Ley 22/2011, de residuos y suelos contaminados.</a:t>
            </a:r>
          </a:p>
          <a:p>
            <a:pPr marL="87313" indent="-87313" algn="just">
              <a:lnSpc>
                <a:spcPct val="150000"/>
              </a:lnSpc>
              <a:spcBef>
                <a:spcPct val="0"/>
              </a:spcBef>
              <a:spcAft>
                <a:spcPts val="1200"/>
              </a:spcAft>
              <a:buFont typeface="Arial" charset="0"/>
              <a:buChar char="•"/>
              <a:defRPr/>
            </a:pPr>
            <a:r>
              <a:rPr lang="es-ES" sz="1400" b="1" dirty="0">
                <a:cs typeface="Times New Roman" pitchFamily="18" charset="0"/>
              </a:rPr>
              <a:t>En contraposición con lo dispuesto por la Directiva Marco de residuos, algunas autorizaciones establecen limitaciones a la recepción de residuos de otras comunidades autónomas.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Requisitos para los residuos utilizables</a:t>
            </a:r>
          </a:p>
        </p:txBody>
      </p:sp>
      <p:graphicFrame>
        <p:nvGraphicFramePr>
          <p:cNvPr id="9242" name="Group 26"/>
          <p:cNvGraphicFramePr>
            <a:graphicFrameLocks noGrp="1"/>
          </p:cNvGraphicFramePr>
          <p:nvPr>
            <p:extLst>
              <p:ext uri="{D42A27DB-BD31-4B8C-83A1-F6EECF244321}">
                <p14:modId xmlns:p14="http://schemas.microsoft.com/office/powerpoint/2010/main" val="779646877"/>
              </p:ext>
            </p:extLst>
          </p:nvPr>
        </p:nvGraphicFramePr>
        <p:xfrm>
          <a:off x="1025214" y="1304764"/>
          <a:ext cx="7996238" cy="4089511"/>
        </p:xfrm>
        <a:graphic>
          <a:graphicData uri="http://schemas.openxmlformats.org/drawingml/2006/table">
            <a:tbl>
              <a:tblPr/>
              <a:tblGrid>
                <a:gridCol w="7996238">
                  <a:extLst>
                    <a:ext uri="{9D8B030D-6E8A-4147-A177-3AD203B41FA5}">
                      <a16:colId xmlns:a16="http://schemas.microsoft.com/office/drawing/2014/main" val="20000"/>
                    </a:ext>
                  </a:extLst>
                </a:gridCol>
              </a:tblGrid>
              <a:tr h="40955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Tabla 3. Exigencias de las autorizaciones ambientales en función de tipos de residuo</a:t>
                      </a:r>
                      <a:endParaRPr kumimoji="0" lang="es-ES" sz="1600" b="0" i="0" u="none" strike="noStrike" cap="none" normalizeH="0" baseline="0" dirty="0">
                        <a:ln>
                          <a:noFill/>
                        </a:ln>
                        <a:solidFill>
                          <a:srgbClr val="FFFFFF"/>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09551">
                <a:tc>
                  <a:txBody>
                    <a:bodyPr/>
                    <a:lstStyle/>
                    <a:p>
                      <a:pPr marL="342900" marR="0" lvl="0" indent="-342900" algn="just" defTabSz="914400" rtl="0" eaLnBrk="1" fontAlgn="base" latinLnBrk="0" hangingPunct="1">
                        <a:lnSpc>
                          <a:spcPct val="15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charset="0"/>
                          <a:cs typeface="Times New Roman" pitchFamily="18" charset="0"/>
                        </a:rPr>
                        <a:t>Poder calorífico inferior que deben poseer los residuos empleados como combustible (12 instalaciones) </a:t>
                      </a:r>
                      <a:endParaRPr kumimoji="0" lang="es-ES" sz="16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51">
                <a:tc>
                  <a:txBody>
                    <a:bodyPr/>
                    <a:lstStyle/>
                    <a:p>
                      <a:pPr marL="342900" marR="0" lvl="0" indent="-342900" algn="just" defTabSz="914400" rtl="0" eaLnBrk="1" fontAlgn="base" latinLnBrk="0" hangingPunct="1">
                        <a:lnSpc>
                          <a:spcPct val="15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charset="0"/>
                          <a:cs typeface="Times New Roman" pitchFamily="18" charset="0"/>
                        </a:rPr>
                        <a:t>Tamaño mínimo que deben tener los residuos empleados como combustible (5 instalaciones)</a:t>
                      </a:r>
                      <a:endParaRPr kumimoji="0" lang="es-ES" sz="16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43">
                <a:tc>
                  <a:txBody>
                    <a:bodyPr/>
                    <a:lstStyle/>
                    <a:p>
                      <a:pPr marL="342900" marR="0" lvl="0" indent="-342900" algn="just" defTabSz="914400" rtl="0" eaLnBrk="1" fontAlgn="base" latinLnBrk="0" hangingPunct="1">
                        <a:lnSpc>
                          <a:spcPct val="15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charset="0"/>
                          <a:cs typeface="Times New Roman" pitchFamily="18" charset="0"/>
                        </a:rPr>
                        <a:t>Cantidades máximas de azufre que pueden contener los residuos empleados como combustible (13 instalaciones)</a:t>
                      </a:r>
                      <a:endParaRPr kumimoji="0" lang="es-ES" sz="16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634">
                <a:tc>
                  <a:txBody>
                    <a:bodyPr/>
                    <a:lstStyle/>
                    <a:p>
                      <a:pPr marL="342900" marR="0" lvl="0" indent="-342900" algn="just" defTabSz="914400" rtl="0" eaLnBrk="1" fontAlgn="base" latinLnBrk="0" hangingPunct="1">
                        <a:lnSpc>
                          <a:spcPct val="15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charset="0"/>
                          <a:cs typeface="Times New Roman" pitchFamily="18" charset="0"/>
                        </a:rPr>
                        <a:t>Cantidades máximas elementos volátiles y semivolátiles (mercurio, talio, cadmio+talio y/o cadmio+talio+mercurio) que pueden contener los residuos empleados como combustibles (13 instalaciones)</a:t>
                      </a:r>
                      <a:endParaRPr kumimoji="0" lang="es-ES" sz="16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634">
                <a:tc>
                  <a:txBody>
                    <a:bodyPr/>
                    <a:lstStyle/>
                    <a:p>
                      <a:pPr marL="342900" marR="0" lvl="0" indent="-342900" algn="just" defTabSz="914400" rtl="0" eaLnBrk="1" fontAlgn="base" latinLnBrk="0" hangingPunct="1">
                        <a:lnSpc>
                          <a:spcPct val="15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charset="0"/>
                          <a:cs typeface="Times New Roman" pitchFamily="18" charset="0"/>
                        </a:rPr>
                        <a:t>Cantidades máximas de PCBs más PCTs que pueden contener los residuos empleados como combustibles (12 instalaciones). </a:t>
                      </a:r>
                      <a:endParaRPr kumimoji="0" lang="es-ES" sz="16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7516">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charset="0"/>
                        <a:cs typeface="Times New Roman" pitchFamily="18" charset="0"/>
                      </a:endParaRPr>
                    </a:p>
                  </a:txBody>
                  <a:tcPr marT="45717" marB="45717"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Requisitos de operación</a:t>
            </a:r>
          </a:p>
        </p:txBody>
      </p:sp>
      <p:sp>
        <p:nvSpPr>
          <p:cNvPr id="62465" name="Rectangle 1"/>
          <p:cNvSpPr>
            <a:spLocks noChangeArrowheads="1"/>
          </p:cNvSpPr>
          <p:nvPr/>
        </p:nvSpPr>
        <p:spPr bwMode="auto">
          <a:xfrm>
            <a:off x="498475" y="1104900"/>
            <a:ext cx="9018588" cy="2141538"/>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algn="l">
              <a:defRPr/>
            </a:pPr>
            <a:r>
              <a:rPr lang="es-ES" sz="1400" b="1" dirty="0">
                <a:ea typeface="Times New Roman" pitchFamily="18" charset="0"/>
                <a:cs typeface="Times New Roman" pitchFamily="18" charset="0"/>
              </a:rPr>
              <a:t>La mayoría de las autorizaciones ambientales integradas analizadas establecen requisitos respecto a las condiciones en que pueden operar las instalaciones. En este sentido, los principales aspectos regulados son:</a:t>
            </a:r>
          </a:p>
          <a:p>
            <a:pPr algn="l">
              <a:defRPr/>
            </a:pPr>
            <a:endParaRPr lang="es-ES" sz="1400" b="1" dirty="0"/>
          </a:p>
          <a:p>
            <a:pPr marL="1077913" indent="-177800" algn="l">
              <a:spcBef>
                <a:spcPct val="0"/>
              </a:spcBef>
              <a:buFontTx/>
              <a:buChar char="•"/>
              <a:defRPr/>
            </a:pPr>
            <a:r>
              <a:rPr lang="es-ES" sz="1400" b="1" dirty="0">
                <a:ea typeface="Times New Roman" pitchFamily="18" charset="0"/>
                <a:cs typeface="Times New Roman" pitchFamily="18" charset="0"/>
              </a:rPr>
              <a:t>Porcentajes máximos de sustitución</a:t>
            </a:r>
          </a:p>
          <a:p>
            <a:pPr marL="1077913" indent="-177800" algn="l">
              <a:spcBef>
                <a:spcPct val="0"/>
              </a:spcBef>
              <a:buFontTx/>
              <a:buChar char="•"/>
              <a:defRPr/>
            </a:pPr>
            <a:r>
              <a:rPr lang="es-ES" sz="1400" b="1" dirty="0">
                <a:ea typeface="Times New Roman" pitchFamily="18" charset="0"/>
                <a:cs typeface="Times New Roman" pitchFamily="18" charset="0"/>
              </a:rPr>
              <a:t>Flujo másico</a:t>
            </a:r>
          </a:p>
          <a:p>
            <a:pPr marL="1077913" indent="-177800" algn="l">
              <a:spcBef>
                <a:spcPct val="0"/>
              </a:spcBef>
              <a:buFontTx/>
              <a:buChar char="•"/>
              <a:defRPr/>
            </a:pPr>
            <a:r>
              <a:rPr lang="es-ES" sz="1400" b="1" dirty="0">
                <a:ea typeface="Times New Roman" pitchFamily="18" charset="0"/>
                <a:cs typeface="Times New Roman" pitchFamily="18" charset="0"/>
              </a:rPr>
              <a:t>Temperatura mínima de funcionamiento</a:t>
            </a:r>
          </a:p>
          <a:p>
            <a:pPr marL="1077913" indent="-177800" algn="l">
              <a:spcBef>
                <a:spcPct val="0"/>
              </a:spcBef>
              <a:buFontTx/>
              <a:buChar char="•"/>
              <a:defRPr/>
            </a:pPr>
            <a:r>
              <a:rPr lang="es-ES" sz="1400" b="1" dirty="0">
                <a:ea typeface="Times New Roman" pitchFamily="18" charset="0"/>
                <a:cs typeface="Times New Roman" pitchFamily="18" charset="0"/>
              </a:rPr>
              <a:t>Tiempo de residencia</a:t>
            </a:r>
            <a:endParaRPr lang="es-ES" sz="1400" b="1" dirty="0"/>
          </a:p>
          <a:p>
            <a:pPr algn="l">
              <a:spcBef>
                <a:spcPct val="0"/>
              </a:spcBef>
              <a:defRPr/>
            </a:pPr>
            <a:endParaRPr lang="es-ES" sz="1400" b="1" dirty="0"/>
          </a:p>
        </p:txBody>
      </p:sp>
      <p:graphicFrame>
        <p:nvGraphicFramePr>
          <p:cNvPr id="13334" name="Group 22"/>
          <p:cNvGraphicFramePr>
            <a:graphicFrameLocks noGrp="1"/>
          </p:cNvGraphicFramePr>
          <p:nvPr/>
        </p:nvGraphicFramePr>
        <p:xfrm>
          <a:off x="1749425" y="4941888"/>
          <a:ext cx="6604000" cy="742950"/>
        </p:xfrm>
        <a:graphic>
          <a:graphicData uri="http://schemas.openxmlformats.org/drawingml/2006/table">
            <a:tbl>
              <a:tblPr/>
              <a:tblGrid>
                <a:gridCol w="4125913">
                  <a:extLst>
                    <a:ext uri="{9D8B030D-6E8A-4147-A177-3AD203B41FA5}">
                      <a16:colId xmlns:a16="http://schemas.microsoft.com/office/drawing/2014/main" val="20000"/>
                    </a:ext>
                  </a:extLst>
                </a:gridCol>
                <a:gridCol w="2478087">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Temperatura mínima de funcionamiento</a:t>
                      </a:r>
                    </a:p>
                  </a:txBody>
                  <a:tcPr horzOverflow="overflow">
                    <a:lnL w="12700" cap="flat" cmpd="sng" algn="ctr">
                      <a:solidFill>
                        <a:srgbClr val="2D5CE7"/>
                      </a:solidFill>
                      <a:prstDash val="solid"/>
                      <a:round/>
                      <a:headEnd type="none" w="med" len="med"/>
                      <a:tailEnd type="none" w="med" len="med"/>
                    </a:lnL>
                    <a:lnR>
                      <a:noFill/>
                    </a:lnR>
                    <a:lnT w="12700" cap="flat" cmpd="sng" algn="ctr">
                      <a:solidFill>
                        <a:srgbClr val="2D5CE7"/>
                      </a:solidFill>
                      <a:prstDash val="solid"/>
                      <a:round/>
                      <a:headEnd type="none" w="med" len="med"/>
                      <a:tailEnd type="none" w="med" len="med"/>
                    </a:lnT>
                    <a:lnB w="12700" cap="flat" cmpd="sng" algn="ctr">
                      <a:solidFill>
                        <a:srgbClr val="2D5CE7"/>
                      </a:solidFill>
                      <a:prstDash val="solid"/>
                      <a:round/>
                      <a:headEnd type="none" w="med" len="med"/>
                      <a:tailEnd type="none" w="med" len="med"/>
                    </a:lnB>
                    <a:lnTlToBr>
                      <a:noFill/>
                    </a:lnTlToBr>
                    <a:lnBlToTr>
                      <a:noFill/>
                    </a:lnBlToTr>
                    <a:solidFill>
                      <a:srgbClr val="E8EA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 850ºC</a:t>
                      </a:r>
                    </a:p>
                  </a:txBody>
                  <a:tcPr horzOverflow="overflow">
                    <a:lnL>
                      <a:noFill/>
                    </a:lnL>
                    <a:lnR w="12700" cap="flat" cmpd="sng" algn="ctr">
                      <a:solidFill>
                        <a:srgbClr val="2D5CE7"/>
                      </a:solidFill>
                      <a:prstDash val="solid"/>
                      <a:round/>
                      <a:headEnd type="none" w="med" len="med"/>
                      <a:tailEnd type="none" w="med" len="med"/>
                    </a:lnR>
                    <a:lnT w="12700" cap="flat" cmpd="sng" algn="ctr">
                      <a:solidFill>
                        <a:srgbClr val="2D5CE7"/>
                      </a:solidFill>
                      <a:prstDash val="solid"/>
                      <a:round/>
                      <a:headEnd type="none" w="med" len="med"/>
                      <a:tailEnd type="none" w="med" len="med"/>
                    </a:lnT>
                    <a:lnB w="12700" cap="flat" cmpd="sng" algn="ctr">
                      <a:solidFill>
                        <a:srgbClr val="2D5CE7"/>
                      </a:solidFill>
                      <a:prstDash val="solid"/>
                      <a:round/>
                      <a:headEnd type="none" w="med" len="med"/>
                      <a:tailEnd type="none" w="med" len="med"/>
                    </a:lnB>
                    <a:lnTlToBr>
                      <a:noFill/>
                    </a:lnTlToBr>
                    <a:lnBlToTr>
                      <a:noFill/>
                    </a:lnBlToTr>
                    <a:solidFill>
                      <a:srgbClr val="E8EAFA"/>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Tiempo de residencia</a:t>
                      </a:r>
                    </a:p>
                  </a:txBody>
                  <a:tcPr horzOverflow="overflow">
                    <a:lnL w="12700" cap="flat" cmpd="sng" algn="ctr">
                      <a:solidFill>
                        <a:srgbClr val="2D5CE7"/>
                      </a:solidFill>
                      <a:prstDash val="solid"/>
                      <a:round/>
                      <a:headEnd type="none" w="med" len="med"/>
                      <a:tailEnd type="none" w="med" len="med"/>
                    </a:lnL>
                    <a:lnR>
                      <a:noFill/>
                    </a:lnR>
                    <a:lnT w="12700" cap="flat" cmpd="sng" algn="ctr">
                      <a:solidFill>
                        <a:srgbClr val="2D5CE7"/>
                      </a:solidFill>
                      <a:prstDash val="solid"/>
                      <a:round/>
                      <a:headEnd type="none" w="med" len="med"/>
                      <a:tailEnd type="none" w="med" len="med"/>
                    </a:lnT>
                    <a:lnB w="12700" cap="flat" cmpd="sng" algn="ctr">
                      <a:solidFill>
                        <a:srgbClr val="2D5CE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2 segundos</a:t>
                      </a:r>
                    </a:p>
                  </a:txBody>
                  <a:tcPr horzOverflow="overflow">
                    <a:lnL>
                      <a:noFill/>
                    </a:lnL>
                    <a:lnR w="12700" cap="flat" cmpd="sng" algn="ctr">
                      <a:solidFill>
                        <a:srgbClr val="2D5CE7"/>
                      </a:solidFill>
                      <a:prstDash val="solid"/>
                      <a:round/>
                      <a:headEnd type="none" w="med" len="med"/>
                      <a:tailEnd type="none" w="med" len="med"/>
                    </a:lnR>
                    <a:lnT w="12700" cap="flat" cmpd="sng" algn="ctr">
                      <a:solidFill>
                        <a:srgbClr val="2D5CE7"/>
                      </a:solidFill>
                      <a:prstDash val="solid"/>
                      <a:round/>
                      <a:headEnd type="none" w="med" len="med"/>
                      <a:tailEnd type="none" w="med" len="med"/>
                    </a:lnT>
                    <a:lnB w="12700" cap="flat" cmpd="sng" algn="ctr">
                      <a:solidFill>
                        <a:srgbClr val="2D5CE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Rectangle 1"/>
          <p:cNvSpPr>
            <a:spLocks noChangeArrowheads="1"/>
          </p:cNvSpPr>
          <p:nvPr/>
        </p:nvSpPr>
        <p:spPr bwMode="auto">
          <a:xfrm>
            <a:off x="1639888" y="3857625"/>
            <a:ext cx="6948487" cy="693738"/>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algn="just">
              <a:defRPr/>
            </a:pPr>
            <a:r>
              <a:rPr lang="es-ES" dirty="0"/>
              <a:t>En relación a las cantidades de residuos que se pueden tratar, en 15 de las 29 instalaciones autorizadas a valorizar energéticamente se establecen porcentajes máximos de sustitución. En otras instalaciones se establecen cantidades anuales.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Residuos valorizables materialmente</a:t>
            </a:r>
          </a:p>
        </p:txBody>
      </p:sp>
      <p:sp>
        <p:nvSpPr>
          <p:cNvPr id="6" name="5 CuadroTexto"/>
          <p:cNvSpPr txBox="1"/>
          <p:nvPr/>
        </p:nvSpPr>
        <p:spPr>
          <a:xfrm>
            <a:off x="7185025" y="1420676"/>
            <a:ext cx="2263775" cy="2692400"/>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Muchas materias primas alternativas no se consideran residuos sino subproductos, aún así en 27 instalaciones se contempla de forma explícita el reciclado de residuos para su empleo como materias primas alternativas en el proceso de producción de cemento, identificando 63 tipologías de residuos autorizados</a:t>
            </a:r>
            <a:r>
              <a:rPr lang="es-ES_tradnl" dirty="0"/>
              <a:t> </a:t>
            </a:r>
            <a:endParaRPr lang="es-ES" dirty="0"/>
          </a:p>
        </p:txBody>
      </p:sp>
      <p:graphicFrame>
        <p:nvGraphicFramePr>
          <p:cNvPr id="7" name="Group 26">
            <a:extLst>
              <a:ext uri="{FF2B5EF4-FFF2-40B4-BE49-F238E27FC236}">
                <a16:creationId xmlns:a16="http://schemas.microsoft.com/office/drawing/2014/main" id="{6DE44A81-0BAA-431B-BB4B-3D869B5101C2}"/>
              </a:ext>
            </a:extLst>
          </p:cNvPr>
          <p:cNvGraphicFramePr>
            <a:graphicFrameLocks noGrp="1"/>
          </p:cNvGraphicFramePr>
          <p:nvPr>
            <p:extLst>
              <p:ext uri="{D42A27DB-BD31-4B8C-83A1-F6EECF244321}">
                <p14:modId xmlns:p14="http://schemas.microsoft.com/office/powerpoint/2010/main" val="3103585172"/>
              </p:ext>
            </p:extLst>
          </p:nvPr>
        </p:nvGraphicFramePr>
        <p:xfrm>
          <a:off x="578942" y="692696"/>
          <a:ext cx="6390281" cy="639646"/>
        </p:xfrm>
        <a:graphic>
          <a:graphicData uri="http://schemas.openxmlformats.org/drawingml/2006/table">
            <a:tbl>
              <a:tblPr/>
              <a:tblGrid>
                <a:gridCol w="6390281">
                  <a:extLst>
                    <a:ext uri="{9D8B030D-6E8A-4147-A177-3AD203B41FA5}">
                      <a16:colId xmlns:a16="http://schemas.microsoft.com/office/drawing/2014/main" val="20000"/>
                    </a:ext>
                  </a:extLst>
                </a:gridCol>
              </a:tblGrid>
              <a:tr h="365125">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Tabla 4. Instalaciones con autorización explícita para utilizar residuos y subproductos como materias primas alternativas</a:t>
                      </a:r>
                    </a:p>
                  </a:txBody>
                  <a:tcPr marL="91444" marR="91444" marT="45503" marB="4550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0F2B7C72-A5C1-4D0E-9AE8-DF0C7C5075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9633" y="1376772"/>
            <a:ext cx="6514105" cy="3852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Objetivos del estudio</a:t>
            </a:r>
          </a:p>
        </p:txBody>
      </p:sp>
      <p:sp>
        <p:nvSpPr>
          <p:cNvPr id="3075" name="Text Box 12"/>
          <p:cNvSpPr txBox="1">
            <a:spLocks noChangeArrowheads="1"/>
          </p:cNvSpPr>
          <p:nvPr/>
        </p:nvSpPr>
        <p:spPr bwMode="auto">
          <a:xfrm>
            <a:off x="644525" y="2133600"/>
            <a:ext cx="8799513" cy="1809750"/>
          </a:xfrm>
          <a:prstGeom prst="rect">
            <a:avLst/>
          </a:prstGeom>
          <a:solidFill>
            <a:srgbClr val="4F81BD"/>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000000"/>
                </a:solidFill>
                <a:miter lim="800000"/>
                <a:headEnd/>
                <a:tailEnd/>
              </a14:hiddenLine>
            </a:ext>
          </a:extLst>
        </p:spPr>
        <p:txBody>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spcAft>
                <a:spcPts val="1000"/>
              </a:spcAft>
            </a:pPr>
            <a:r>
              <a:rPr lang="es-ES" altLang="es-ES" sz="1800" b="1" dirty="0">
                <a:solidFill>
                  <a:srgbClr val="FFFFFF"/>
                </a:solidFill>
                <a:latin typeface="Calibri" pitchFamily="34" charset="0"/>
              </a:rPr>
              <a:t>La presente actualización responde al objetivo de contar con un observatorio permanente sobre la situación de las plantas que disponen de Autorización Ambiental Integrada para valorizar residuos y realizar el inventario del reciclado y la valorización energética de residuos en las cementeras españolas.</a:t>
            </a:r>
            <a:endParaRPr lang="es-ES" altLang="es-ES" sz="2000" dirty="0"/>
          </a:p>
        </p:txBody>
      </p:sp>
      <p:sp>
        <p:nvSpPr>
          <p:cNvPr id="3076" name="12 CuadroTexto"/>
          <p:cNvSpPr txBox="1">
            <a:spLocks noChangeArrowheads="1"/>
          </p:cNvSpPr>
          <p:nvPr/>
        </p:nvSpPr>
        <p:spPr bwMode="auto">
          <a:xfrm>
            <a:off x="717550" y="4062413"/>
            <a:ext cx="861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pPr>
            <a:r>
              <a:rPr lang="es-ES" altLang="es-ES" sz="1400" dirty="0"/>
              <a:t>Así, esta actualización incluye</a:t>
            </a:r>
          </a:p>
          <a:p>
            <a:pPr algn="just">
              <a:lnSpc>
                <a:spcPct val="150000"/>
              </a:lnSpc>
              <a:buFont typeface="Arial" charset="0"/>
              <a:buChar char="•"/>
            </a:pPr>
            <a:r>
              <a:rPr lang="es-ES" altLang="es-ES" sz="1400" dirty="0"/>
              <a:t>Un análisis de las modificaciones de las Autorizaciones Ambientales Integradas que se han producido hasta diciembre de 2016.</a:t>
            </a:r>
          </a:p>
          <a:p>
            <a:pPr algn="just">
              <a:lnSpc>
                <a:spcPct val="150000"/>
              </a:lnSpc>
              <a:buFont typeface="Arial" charset="0"/>
              <a:buChar char="•"/>
            </a:pPr>
            <a:r>
              <a:rPr lang="es-ES" altLang="es-ES" sz="1400" dirty="0"/>
              <a:t>Las cantidades de residuos recicladas y valorizadas energéticamente en instalaciones integrales de producción de cemento durante el año 2015, describiendo la evolución registrada desde 2004.</a:t>
            </a:r>
          </a:p>
        </p:txBody>
      </p:sp>
      <p:sp>
        <p:nvSpPr>
          <p:cNvPr id="3077" name="12 CuadroTexto"/>
          <p:cNvSpPr txBox="1">
            <a:spLocks noChangeArrowheads="1"/>
          </p:cNvSpPr>
          <p:nvPr/>
        </p:nvSpPr>
        <p:spPr bwMode="auto">
          <a:xfrm>
            <a:off x="728663" y="611088"/>
            <a:ext cx="86169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1400" dirty="0"/>
              <a:t>La Fundación Laboral del Cemento y el Medio Ambiente (FUNDACIÓN CEMA) publicó en el año 2009 el primer estudio de referencia sobre “Reciclado y valorización de residuos en la Industria Cementera en España”, realizado por el Institut Cerdà para el periodo 2004-2006. Posteriormente se han realizado seis actualizaciones que incluían datos de los años del periodo 2007-2014.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Residuos valorizables materialmente</a:t>
            </a:r>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42704" y="1340768"/>
            <a:ext cx="4154812" cy="409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extLst>
              <a:ext uri="{FF2B5EF4-FFF2-40B4-BE49-F238E27FC236}">
                <a16:creationId xmlns:a16="http://schemas.microsoft.com/office/drawing/2014/main" id="{73E8703D-6444-40F6-B537-DF0B909D88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2520" y="1331340"/>
            <a:ext cx="4756699" cy="4105096"/>
          </a:xfrm>
          <a:prstGeom prst="rect">
            <a:avLst/>
          </a:prstGeom>
        </p:spPr>
      </p:pic>
      <p:graphicFrame>
        <p:nvGraphicFramePr>
          <p:cNvPr id="7" name="Group 26">
            <a:extLst>
              <a:ext uri="{FF2B5EF4-FFF2-40B4-BE49-F238E27FC236}">
                <a16:creationId xmlns:a16="http://schemas.microsoft.com/office/drawing/2014/main" id="{47CFA666-4103-43A5-BE19-9A193FD6682E}"/>
              </a:ext>
            </a:extLst>
          </p:cNvPr>
          <p:cNvGraphicFramePr>
            <a:graphicFrameLocks noGrp="1"/>
          </p:cNvGraphicFramePr>
          <p:nvPr>
            <p:extLst>
              <p:ext uri="{D42A27DB-BD31-4B8C-83A1-F6EECF244321}">
                <p14:modId xmlns:p14="http://schemas.microsoft.com/office/powerpoint/2010/main" val="726463563"/>
              </p:ext>
            </p:extLst>
          </p:nvPr>
        </p:nvGraphicFramePr>
        <p:xfrm>
          <a:off x="776288" y="628997"/>
          <a:ext cx="8821737" cy="639934"/>
        </p:xfrm>
        <a:graphic>
          <a:graphicData uri="http://schemas.openxmlformats.org/drawingml/2006/table">
            <a:tbl>
              <a:tblPr/>
              <a:tblGrid>
                <a:gridCol w="8821737">
                  <a:extLst>
                    <a:ext uri="{9D8B030D-6E8A-4147-A177-3AD203B41FA5}">
                      <a16:colId xmlns:a16="http://schemas.microsoft.com/office/drawing/2014/main" val="20000"/>
                    </a:ext>
                  </a:extLst>
                </a:gridCol>
              </a:tblGrid>
              <a:tr h="63976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7. Residuos y subproductos recogidos en la AAI, por comunidades autónomas. Valorización material (se presentan los LER con dos dígitos).</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Estructura de la presentación</a:t>
            </a:r>
          </a:p>
        </p:txBody>
      </p:sp>
      <p:sp>
        <p:nvSpPr>
          <p:cNvPr id="13" name="Rectangle 6">
            <a:extLst>
              <a:ext uri="{FF2B5EF4-FFF2-40B4-BE49-F238E27FC236}">
                <a16:creationId xmlns:a16="http://schemas.microsoft.com/office/drawing/2014/main" id="{1677CD43-6F0E-4E9A-805B-AF8037D20791}"/>
              </a:ext>
            </a:extLst>
          </p:cNvPr>
          <p:cNvSpPr>
            <a:spLocks noChangeArrowheads="1"/>
          </p:cNvSpPr>
          <p:nvPr/>
        </p:nvSpPr>
        <p:spPr bwMode="auto">
          <a:xfrm>
            <a:off x="1281113" y="3248980"/>
            <a:ext cx="8353425" cy="576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spAutoFit/>
          </a:bodyPr>
          <a:lstStyle/>
          <a:p>
            <a:pPr marL="85725" indent="-85725" algn="just">
              <a:lnSpc>
                <a:spcPct val="150000"/>
              </a:lnSpc>
              <a:buFont typeface="Arial" charset="0"/>
              <a:buChar char="•"/>
            </a:pPr>
            <a:r>
              <a:rPr lang="es-ES" sz="1800" b="1" dirty="0">
                <a:solidFill>
                  <a:schemeClr val="bg1"/>
                </a:solidFill>
                <a:cs typeface="Times New Roman" pitchFamily="18" charset="0"/>
              </a:rPr>
              <a:t>Reciclado y valorización de residuos en la industria cementera en España.</a:t>
            </a:r>
          </a:p>
        </p:txBody>
      </p:sp>
      <p:sp>
        <p:nvSpPr>
          <p:cNvPr id="14" name="Rectangle 6">
            <a:extLst>
              <a:ext uri="{FF2B5EF4-FFF2-40B4-BE49-F238E27FC236}">
                <a16:creationId xmlns:a16="http://schemas.microsoft.com/office/drawing/2014/main" id="{BF3AA27A-BD2B-453D-A684-688CE29788B7}"/>
              </a:ext>
            </a:extLst>
          </p:cNvPr>
          <p:cNvSpPr>
            <a:spLocks noChangeArrowheads="1"/>
          </p:cNvSpPr>
          <p:nvPr/>
        </p:nvSpPr>
        <p:spPr bwMode="auto">
          <a:xfrm>
            <a:off x="1676636" y="3910908"/>
            <a:ext cx="7956314" cy="418192"/>
          </a:xfrm>
          <a:prstGeom prst="rect">
            <a:avLst/>
          </a:prstGeom>
          <a:solidFill>
            <a:schemeClr val="bg1">
              <a:lumMod val="85000"/>
            </a:schemeClr>
          </a:solidFill>
          <a:ln w="9525" cap="flat" cmpd="sng" algn="ctr">
            <a:noFill/>
            <a:prstDash val="solid"/>
            <a:miter lim="800000"/>
            <a:headEnd/>
            <a:tailEnd/>
          </a:ln>
          <a:effectLst/>
          <a:extLst>
            <a:ext uri="{91240B29-F687-4F45-9708-019B960494DF}">
              <a14:hiddenLine xmlns:a14="http://schemas.microsoft.com/office/drawing/2010/main" w="9525" algn="ctr">
                <a:solidFill>
                  <a:srgbClr val="000000"/>
                </a:solidFill>
                <a:miter lim="800000"/>
                <a:headEnd/>
                <a:tailEnd/>
              </a14:hiddenLine>
            </a:ext>
          </a:extLst>
        </p:spPr>
        <p:txBody>
          <a:bodyPr wrap="square" lIns="54000" tIns="46800" rIns="54000" bIns="46800" anchor="ctr">
            <a:sp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pitchFamily="34" charset="0"/>
              <a:buChar char="•"/>
            </a:pPr>
            <a:r>
              <a:rPr lang="es-ES" altLang="es-ES" sz="1600" b="1" dirty="0">
                <a:solidFill>
                  <a:schemeClr val="bg1">
                    <a:lumMod val="50000"/>
                  </a:schemeClr>
                </a:solidFill>
                <a:latin typeface="Arial" pitchFamily="34" charset="0"/>
                <a:cs typeface="Times New Roman" pitchFamily="18" charset="0"/>
              </a:rPr>
              <a:t>Análisis de las Autorizaciones Ambientales Integradas.</a:t>
            </a:r>
          </a:p>
        </p:txBody>
      </p:sp>
      <p:sp>
        <p:nvSpPr>
          <p:cNvPr id="15" name="Rectangle 6">
            <a:extLst>
              <a:ext uri="{FF2B5EF4-FFF2-40B4-BE49-F238E27FC236}">
                <a16:creationId xmlns:a16="http://schemas.microsoft.com/office/drawing/2014/main" id="{D5604979-5089-4D3B-A78C-64C7546961CE}"/>
              </a:ext>
            </a:extLst>
          </p:cNvPr>
          <p:cNvSpPr>
            <a:spLocks noChangeArrowheads="1"/>
          </p:cNvSpPr>
          <p:nvPr/>
        </p:nvSpPr>
        <p:spPr bwMode="auto">
          <a:xfrm>
            <a:off x="1676636" y="4437112"/>
            <a:ext cx="7957902" cy="463846"/>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54000" tIns="46800" rIns="54000" bIns="46800" anchor="ctr">
            <a:spAutoFit/>
          </a:bodyPr>
          <a:lstStyle/>
          <a:p>
            <a:pPr marL="85725" indent="-85725" algn="just">
              <a:lnSpc>
                <a:spcPct val="150000"/>
              </a:lnSpc>
              <a:buFont typeface="Arial" charset="0"/>
              <a:buChar char="•"/>
            </a:pPr>
            <a:r>
              <a:rPr lang="es-ES" sz="1600" b="1" dirty="0">
                <a:solidFill>
                  <a:schemeClr val="bg1"/>
                </a:solidFill>
                <a:cs typeface="Times New Roman" pitchFamily="18" charset="0"/>
              </a:rPr>
              <a:t>Cantidades de residuos recicladas y valorizadas energéticamente.</a:t>
            </a:r>
          </a:p>
        </p:txBody>
      </p:sp>
      <p:sp>
        <p:nvSpPr>
          <p:cNvPr id="17" name="Rectangle 6">
            <a:extLst>
              <a:ext uri="{FF2B5EF4-FFF2-40B4-BE49-F238E27FC236}">
                <a16:creationId xmlns:a16="http://schemas.microsoft.com/office/drawing/2014/main" id="{86899FAA-9BA2-4EFE-8D86-A8CD28D99193}"/>
              </a:ext>
            </a:extLst>
          </p:cNvPr>
          <p:cNvSpPr>
            <a:spLocks noChangeArrowheads="1"/>
          </p:cNvSpPr>
          <p:nvPr/>
        </p:nvSpPr>
        <p:spPr bwMode="auto">
          <a:xfrm>
            <a:off x="1279525" y="2492896"/>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La situación de la valorización energética en cementeras en la UE.</a:t>
            </a:r>
          </a:p>
        </p:txBody>
      </p:sp>
      <p:sp>
        <p:nvSpPr>
          <p:cNvPr id="18" name="Rectangle 6">
            <a:extLst>
              <a:ext uri="{FF2B5EF4-FFF2-40B4-BE49-F238E27FC236}">
                <a16:creationId xmlns:a16="http://schemas.microsoft.com/office/drawing/2014/main" id="{FE7DF0D2-7ADE-430D-9FD7-0FB4AB02F211}"/>
              </a:ext>
            </a:extLst>
          </p:cNvPr>
          <p:cNvSpPr>
            <a:spLocks noChangeArrowheads="1"/>
          </p:cNvSpPr>
          <p:nvPr/>
        </p:nvSpPr>
        <p:spPr bwMode="auto">
          <a:xfrm>
            <a:off x="1281113" y="5121188"/>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Conclusiones.</a:t>
            </a:r>
          </a:p>
        </p:txBody>
      </p:sp>
      <p:sp>
        <p:nvSpPr>
          <p:cNvPr id="20" name="Rectangle 6">
            <a:extLst>
              <a:ext uri="{FF2B5EF4-FFF2-40B4-BE49-F238E27FC236}">
                <a16:creationId xmlns:a16="http://schemas.microsoft.com/office/drawing/2014/main" id="{E45CB6C8-5414-40E3-A398-87E8D2CA5F26}"/>
              </a:ext>
            </a:extLst>
          </p:cNvPr>
          <p:cNvSpPr>
            <a:spLocks noChangeArrowheads="1"/>
          </p:cNvSpPr>
          <p:nvPr/>
        </p:nvSpPr>
        <p:spPr bwMode="auto">
          <a:xfrm>
            <a:off x="1279525" y="908720"/>
            <a:ext cx="8353425" cy="576000"/>
          </a:xfrm>
          <a:prstGeom prst="rect">
            <a:avLst/>
          </a:prstGeom>
          <a:solidFill>
            <a:schemeClr val="bg1">
              <a:lumMod val="85000"/>
            </a:schemeClr>
          </a:solidFill>
          <a:ln>
            <a:noFill/>
          </a:ln>
          <a:extLst/>
        </p:spPr>
        <p:txBody>
          <a:bodyPr lIns="54000" tIns="46800" rIns="54000" bIns="46800" anchor="ctr">
            <a:sp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charset="0"/>
              <a:buChar char="•"/>
            </a:pPr>
            <a:r>
              <a:rPr lang="es-ES" altLang="es-ES" sz="1800" b="1" dirty="0">
                <a:solidFill>
                  <a:schemeClr val="bg1">
                    <a:lumMod val="50000"/>
                  </a:schemeClr>
                </a:solidFill>
                <a:cs typeface="Times New Roman" pitchFamily="18" charset="0"/>
              </a:rPr>
              <a:t>La gestión de residuos en España y en la UE.</a:t>
            </a:r>
          </a:p>
        </p:txBody>
      </p:sp>
      <p:sp>
        <p:nvSpPr>
          <p:cNvPr id="21" name="Rectangle 6">
            <a:extLst>
              <a:ext uri="{FF2B5EF4-FFF2-40B4-BE49-F238E27FC236}">
                <a16:creationId xmlns:a16="http://schemas.microsoft.com/office/drawing/2014/main" id="{5198799B-74BB-478B-A1FA-AEC1B399B4E0}"/>
              </a:ext>
            </a:extLst>
          </p:cNvPr>
          <p:cNvSpPr>
            <a:spLocks noChangeArrowheads="1"/>
          </p:cNvSpPr>
          <p:nvPr/>
        </p:nvSpPr>
        <p:spPr bwMode="auto">
          <a:xfrm>
            <a:off x="1279525" y="1700808"/>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Comparativa de los costes de vertido en España y la UE.</a:t>
            </a:r>
          </a:p>
        </p:txBody>
      </p:sp>
    </p:spTree>
    <p:extLst>
      <p:ext uri="{BB962C8B-B14F-4D97-AF65-F5344CB8AC3E}">
        <p14:creationId xmlns:p14="http://schemas.microsoft.com/office/powerpoint/2010/main" val="23343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Combustibles utilizados por las cementeras</a:t>
            </a:r>
          </a:p>
        </p:txBody>
      </p:sp>
      <p:sp>
        <p:nvSpPr>
          <p:cNvPr id="9" name="8 CuadroTexto"/>
          <p:cNvSpPr txBox="1"/>
          <p:nvPr/>
        </p:nvSpPr>
        <p:spPr>
          <a:xfrm>
            <a:off x="739775" y="5472807"/>
            <a:ext cx="8748713" cy="692497"/>
          </a:xfrm>
          <a:prstGeom prst="rect">
            <a:avLst/>
          </a:prstGeom>
          <a:solidFill>
            <a:schemeClr val="accent2">
              <a:lumMod val="40000"/>
              <a:lumOff val="60000"/>
            </a:schemeClr>
          </a:solidFill>
        </p:spPr>
        <p:txBody>
          <a:bodyPr>
            <a:spAutoFit/>
          </a:bodyPr>
          <a:lstStyle/>
          <a:p>
            <a:pPr>
              <a:defRPr/>
            </a:pPr>
            <a:r>
              <a:rPr lang="es-ES_tradnl" dirty="0"/>
              <a:t>El consumo de combustibles alternativos fue variable en cada comunidad autónoma. La comunidad con el mayor consumo de combustibles alternativos en el año 2015 fue la Comunidad Valenciana con 196.845 toneladas, seguida de Cataluña con 169.643, Andalucía con 140.744 y Castilla-La Mancha con 62.561 toneladas.</a:t>
            </a:r>
            <a:endParaRPr lang="es-ES" dirty="0"/>
          </a:p>
        </p:txBody>
      </p:sp>
      <p:sp>
        <p:nvSpPr>
          <p:cNvPr id="7" name="6 CuadroTexto"/>
          <p:cNvSpPr txBox="1"/>
          <p:nvPr/>
        </p:nvSpPr>
        <p:spPr>
          <a:xfrm>
            <a:off x="7041580" y="3000434"/>
            <a:ext cx="2447925" cy="129266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El consumo total de combustibles alternativos en las plantas analizadas ascendió a </a:t>
            </a:r>
            <a:r>
              <a:rPr lang="es-ES_tradnl" dirty="0"/>
              <a:t>714.820, 727.611 y 749.372 </a:t>
            </a:r>
            <a:r>
              <a:rPr lang="es-ES" dirty="0"/>
              <a:t>toneladas durante los años 2013, 2014 y 2015. </a:t>
            </a:r>
          </a:p>
        </p:txBody>
      </p:sp>
      <p:sp>
        <p:nvSpPr>
          <p:cNvPr id="8" name="7 CuadroTexto"/>
          <p:cNvSpPr txBox="1"/>
          <p:nvPr/>
        </p:nvSpPr>
        <p:spPr>
          <a:xfrm>
            <a:off x="7041232" y="1952836"/>
            <a:ext cx="2447925" cy="89255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Durante el periodo 2004-2015, el consumo total de combustibles alternativos fue de 6,3 millones de toneladas</a:t>
            </a:r>
          </a:p>
        </p:txBody>
      </p:sp>
      <p:pic>
        <p:nvPicPr>
          <p:cNvPr id="2" name="Imagen 1">
            <a:extLst>
              <a:ext uri="{FF2B5EF4-FFF2-40B4-BE49-F238E27FC236}">
                <a16:creationId xmlns:a16="http://schemas.microsoft.com/office/drawing/2014/main" id="{84659692-2A00-49B2-8D90-D6BAB86136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2540" y="1448780"/>
            <a:ext cx="6035770" cy="3924436"/>
          </a:xfrm>
          <a:prstGeom prst="rect">
            <a:avLst/>
          </a:prstGeom>
        </p:spPr>
      </p:pic>
      <p:graphicFrame>
        <p:nvGraphicFramePr>
          <p:cNvPr id="12" name="Group 26">
            <a:extLst>
              <a:ext uri="{FF2B5EF4-FFF2-40B4-BE49-F238E27FC236}">
                <a16:creationId xmlns:a16="http://schemas.microsoft.com/office/drawing/2014/main" id="{964BB00B-DB38-4DB2-9659-56AC7D824E47}"/>
              </a:ext>
            </a:extLst>
          </p:cNvPr>
          <p:cNvGraphicFramePr>
            <a:graphicFrameLocks noGrp="1"/>
          </p:cNvGraphicFramePr>
          <p:nvPr>
            <p:extLst>
              <p:ext uri="{D42A27DB-BD31-4B8C-83A1-F6EECF244321}">
                <p14:modId xmlns:p14="http://schemas.microsoft.com/office/powerpoint/2010/main" val="2670884201"/>
              </p:ext>
            </p:extLst>
          </p:nvPr>
        </p:nvGraphicFramePr>
        <p:xfrm>
          <a:off x="812540" y="836712"/>
          <a:ext cx="8821737" cy="460800"/>
        </p:xfrm>
        <a:graphic>
          <a:graphicData uri="http://schemas.openxmlformats.org/drawingml/2006/table">
            <a:tbl>
              <a:tblPr/>
              <a:tblGrid>
                <a:gridCol w="8821737">
                  <a:extLst>
                    <a:ext uri="{9D8B030D-6E8A-4147-A177-3AD203B41FA5}">
                      <a16:colId xmlns:a16="http://schemas.microsoft.com/office/drawing/2014/main" val="20000"/>
                    </a:ext>
                  </a:extLst>
                </a:gridCol>
              </a:tblGrid>
              <a:tr h="460800">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8. Consumo de combustibles alternativos por comunidades autónomas durante los años del periodo 2004-2015.</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Combustibles utilizados por las cementeras</a:t>
            </a:r>
          </a:p>
        </p:txBody>
      </p:sp>
      <p:sp>
        <p:nvSpPr>
          <p:cNvPr id="12" name="11 CuadroTexto"/>
          <p:cNvSpPr txBox="1"/>
          <p:nvPr/>
        </p:nvSpPr>
        <p:spPr>
          <a:xfrm>
            <a:off x="884238" y="1700213"/>
            <a:ext cx="2663825" cy="1292662"/>
          </a:xfrm>
          <a:prstGeom prst="rect">
            <a:avLst/>
          </a:prstGeom>
          <a:solidFill>
            <a:schemeClr val="accent2">
              <a:lumMod val="40000"/>
              <a:lumOff val="60000"/>
            </a:schemeClr>
          </a:solidFill>
        </p:spPr>
        <p:txBody>
          <a:bodyPr>
            <a:spAutoFit/>
          </a:bodyPr>
          <a:lstStyle/>
          <a:p>
            <a:pPr>
              <a:defRPr/>
            </a:pPr>
            <a:r>
              <a:rPr lang="es-ES_tradnl" dirty="0"/>
              <a:t>Los combustibles alternativos se emplearon en menor proporción que los tradicionales, aportando un </a:t>
            </a:r>
            <a:r>
              <a:rPr lang="es-ES_tradnl" b="1" dirty="0"/>
              <a:t>23,5% del consumo energético del sector en España</a:t>
            </a:r>
            <a:r>
              <a:rPr lang="es-ES_tradnl" dirty="0"/>
              <a:t>.</a:t>
            </a:r>
            <a:endParaRPr lang="es-ES" dirty="0"/>
          </a:p>
        </p:txBody>
      </p:sp>
      <p:graphicFrame>
        <p:nvGraphicFramePr>
          <p:cNvPr id="6" name="Group 26">
            <a:extLst>
              <a:ext uri="{FF2B5EF4-FFF2-40B4-BE49-F238E27FC236}">
                <a16:creationId xmlns:a16="http://schemas.microsoft.com/office/drawing/2014/main" id="{BC5A826C-F41C-4AA6-BAEE-D7D515C7727F}"/>
              </a:ext>
            </a:extLst>
          </p:cNvPr>
          <p:cNvGraphicFramePr>
            <a:graphicFrameLocks noGrp="1"/>
          </p:cNvGraphicFramePr>
          <p:nvPr>
            <p:extLst>
              <p:ext uri="{D42A27DB-BD31-4B8C-83A1-F6EECF244321}">
                <p14:modId xmlns:p14="http://schemas.microsoft.com/office/powerpoint/2010/main" val="3933305558"/>
              </p:ext>
            </p:extLst>
          </p:nvPr>
        </p:nvGraphicFramePr>
        <p:xfrm>
          <a:off x="812540" y="845021"/>
          <a:ext cx="8821737" cy="459743"/>
        </p:xfrm>
        <a:graphic>
          <a:graphicData uri="http://schemas.openxmlformats.org/drawingml/2006/table">
            <a:tbl>
              <a:tblPr/>
              <a:tblGrid>
                <a:gridCol w="8821737">
                  <a:extLst>
                    <a:ext uri="{9D8B030D-6E8A-4147-A177-3AD203B41FA5}">
                      <a16:colId xmlns:a16="http://schemas.microsoft.com/office/drawing/2014/main" val="20000"/>
                    </a:ext>
                  </a:extLst>
                </a:gridCol>
              </a:tblGrid>
              <a:tr h="45974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9. Porcentaje de sustitución energética de combustibles alternativos por Comunidad Autónoma (2015).</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BB257C21-B730-4689-9F24-2FD351A3B8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04928" y="1364839"/>
            <a:ext cx="5293088" cy="50524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Sustitución de combustibles tradicionales</a:t>
            </a:r>
            <a:endParaRPr lang="es-ES" altLang="es-ES" sz="1800" b="1" baseline="-25000" dirty="0">
              <a:solidFill>
                <a:schemeClr val="bg1"/>
              </a:solidFill>
            </a:endParaRPr>
          </a:p>
        </p:txBody>
      </p:sp>
      <p:sp>
        <p:nvSpPr>
          <p:cNvPr id="9" name="8 CuadroTexto"/>
          <p:cNvSpPr txBox="1"/>
          <p:nvPr/>
        </p:nvSpPr>
        <p:spPr>
          <a:xfrm>
            <a:off x="884238" y="5625244"/>
            <a:ext cx="8748712" cy="492443"/>
          </a:xfrm>
          <a:prstGeom prst="rect">
            <a:avLst/>
          </a:prstGeom>
          <a:solidFill>
            <a:schemeClr val="accent2">
              <a:lumMod val="40000"/>
              <a:lumOff val="60000"/>
            </a:schemeClr>
          </a:solidFill>
        </p:spPr>
        <p:txBody>
          <a:bodyPr>
            <a:spAutoFit/>
          </a:bodyPr>
          <a:lstStyle/>
          <a:p>
            <a:pPr>
              <a:defRPr/>
            </a:pPr>
            <a:r>
              <a:rPr lang="es-ES_tradnl" dirty="0"/>
              <a:t>Aragón y Castilla-La Mancha fueron las Comunidades Autónomas con mayores porcentajes de sustitución de combustibles alternativos en 2015.</a:t>
            </a:r>
          </a:p>
        </p:txBody>
      </p:sp>
      <p:graphicFrame>
        <p:nvGraphicFramePr>
          <p:cNvPr id="7" name="Group 26">
            <a:extLst>
              <a:ext uri="{FF2B5EF4-FFF2-40B4-BE49-F238E27FC236}">
                <a16:creationId xmlns:a16="http://schemas.microsoft.com/office/drawing/2014/main" id="{4F3DD66D-7C2F-4FB5-BFEE-2911D424497E}"/>
              </a:ext>
            </a:extLst>
          </p:cNvPr>
          <p:cNvGraphicFramePr>
            <a:graphicFrameLocks noGrp="1"/>
          </p:cNvGraphicFramePr>
          <p:nvPr>
            <p:extLst>
              <p:ext uri="{D42A27DB-BD31-4B8C-83A1-F6EECF244321}">
                <p14:modId xmlns:p14="http://schemas.microsoft.com/office/powerpoint/2010/main" val="1580524255"/>
              </p:ext>
            </p:extLst>
          </p:nvPr>
        </p:nvGraphicFramePr>
        <p:xfrm>
          <a:off x="1245120" y="795623"/>
          <a:ext cx="8100368" cy="365326"/>
        </p:xfrm>
        <a:graphic>
          <a:graphicData uri="http://schemas.openxmlformats.org/drawingml/2006/table">
            <a:tbl>
              <a:tblPr/>
              <a:tblGrid>
                <a:gridCol w="8100368">
                  <a:extLst>
                    <a:ext uri="{9D8B030D-6E8A-4147-A177-3AD203B41FA5}">
                      <a16:colId xmlns:a16="http://schemas.microsoft.com/office/drawing/2014/main" val="20000"/>
                    </a:ext>
                  </a:extLst>
                </a:gridCol>
              </a:tblGrid>
              <a:tr h="365125">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Tabla 5. Porcentajes de sustitución (en energía) de los combustibles alternativos por comunidad autónoma.</a:t>
                      </a:r>
                    </a:p>
                  </a:txBody>
                  <a:tcPr marL="91444" marR="91444" marT="45503" marB="4550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20B1D9CA-0BD7-4304-BF45-D831E243D7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36576" y="1253981"/>
            <a:ext cx="8352928" cy="41042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Tipos de combustibles alternativos utilizados</a:t>
            </a:r>
            <a:endParaRPr lang="es-ES" altLang="es-ES" sz="1800" b="1" baseline="-25000" dirty="0">
              <a:solidFill>
                <a:schemeClr val="bg1"/>
              </a:solidFill>
            </a:endParaRPr>
          </a:p>
        </p:txBody>
      </p:sp>
      <p:sp>
        <p:nvSpPr>
          <p:cNvPr id="10" name="9 CuadroTexto"/>
          <p:cNvSpPr txBox="1"/>
          <p:nvPr/>
        </p:nvSpPr>
        <p:spPr>
          <a:xfrm>
            <a:off x="956556" y="5015672"/>
            <a:ext cx="8316923" cy="492443"/>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_tradnl" dirty="0"/>
              <a:t>Los combustibles alternativos con mayor aportación térmica (de forma acumulada durante el periodo 2004-2015) fueron los neumáticos fuera de uso, el combustible derivado de residuos y las harinas animales.</a:t>
            </a:r>
            <a:endParaRPr lang="es-ES" dirty="0"/>
          </a:p>
        </p:txBody>
      </p:sp>
      <p:sp>
        <p:nvSpPr>
          <p:cNvPr id="6" name="5 CuadroTexto"/>
          <p:cNvSpPr txBox="1"/>
          <p:nvPr/>
        </p:nvSpPr>
        <p:spPr>
          <a:xfrm>
            <a:off x="956036" y="5661248"/>
            <a:ext cx="8316923" cy="692497"/>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_tradnl" dirty="0"/>
              <a:t>No obstante, si se consideran únicamente los últimos años de estudio (2013, 2014 y 2015) la mayor aportación térmica estuvo asociada al combustible derivado de residuos, seguido de los neumáticos, las harinas animales y los vehículos fuera de uso.</a:t>
            </a:r>
            <a:endParaRPr lang="es-ES" dirty="0"/>
          </a:p>
        </p:txBody>
      </p:sp>
      <p:graphicFrame>
        <p:nvGraphicFramePr>
          <p:cNvPr id="7" name="Group 26">
            <a:extLst>
              <a:ext uri="{FF2B5EF4-FFF2-40B4-BE49-F238E27FC236}">
                <a16:creationId xmlns:a16="http://schemas.microsoft.com/office/drawing/2014/main" id="{9E425BEA-208C-4A75-826A-8F3B9B011E2F}"/>
              </a:ext>
            </a:extLst>
          </p:cNvPr>
          <p:cNvGraphicFramePr>
            <a:graphicFrameLocks noGrp="1"/>
          </p:cNvGraphicFramePr>
          <p:nvPr>
            <p:extLst>
              <p:ext uri="{D42A27DB-BD31-4B8C-83A1-F6EECF244321}">
                <p14:modId xmlns:p14="http://schemas.microsoft.com/office/powerpoint/2010/main" val="1258162948"/>
              </p:ext>
            </p:extLst>
          </p:nvPr>
        </p:nvGraphicFramePr>
        <p:xfrm>
          <a:off x="775779" y="692696"/>
          <a:ext cx="8821737" cy="459743"/>
        </p:xfrm>
        <a:graphic>
          <a:graphicData uri="http://schemas.openxmlformats.org/drawingml/2006/table">
            <a:tbl>
              <a:tblPr/>
              <a:tblGrid>
                <a:gridCol w="8821737">
                  <a:extLst>
                    <a:ext uri="{9D8B030D-6E8A-4147-A177-3AD203B41FA5}">
                      <a16:colId xmlns:a16="http://schemas.microsoft.com/office/drawing/2014/main" val="20000"/>
                    </a:ext>
                  </a:extLst>
                </a:gridCol>
              </a:tblGrid>
              <a:tr h="45974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10. Evolución del consumo en España de combustibles alternativos durante el período 2004-2015 (toneladas).</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4D694AF9-F31A-4A57-9B3F-B67006AE3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4568" y="1317609"/>
            <a:ext cx="4794097" cy="3692825"/>
          </a:xfrm>
          <a:prstGeom prst="rect">
            <a:avLst/>
          </a:prstGeom>
        </p:spPr>
      </p:pic>
      <p:pic>
        <p:nvPicPr>
          <p:cNvPr id="3" name="Imagen 2">
            <a:extLst>
              <a:ext uri="{FF2B5EF4-FFF2-40B4-BE49-F238E27FC236}">
                <a16:creationId xmlns:a16="http://schemas.microsoft.com/office/drawing/2014/main" id="{19F2863C-8ABD-4C3C-9277-8978136E66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61112" y="1456497"/>
            <a:ext cx="2412268" cy="3331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Ahorro de emisiones </a:t>
            </a:r>
            <a:endParaRPr lang="es-ES" altLang="es-ES" sz="1800" b="1" baseline="-25000" dirty="0">
              <a:solidFill>
                <a:schemeClr val="bg1"/>
              </a:solidFill>
            </a:endParaRPr>
          </a:p>
        </p:txBody>
      </p:sp>
      <p:sp>
        <p:nvSpPr>
          <p:cNvPr id="9" name="8 CuadroTexto"/>
          <p:cNvSpPr txBox="1"/>
          <p:nvPr/>
        </p:nvSpPr>
        <p:spPr>
          <a:xfrm>
            <a:off x="717550" y="5132801"/>
            <a:ext cx="8872538" cy="492443"/>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En las plantas cementeras analizadas se han obtenido unos niveles de ahorro para el conjunto de años del periodo 2004-2015, de 5,7 millones de toneladas de CO</a:t>
            </a:r>
            <a:r>
              <a:rPr lang="es-ES" baseline="-25000" dirty="0"/>
              <a:t>2</a:t>
            </a:r>
            <a:r>
              <a:rPr lang="es-ES" dirty="0"/>
              <a:t>. </a:t>
            </a:r>
          </a:p>
        </p:txBody>
      </p:sp>
      <p:sp>
        <p:nvSpPr>
          <p:cNvPr id="11" name="10 CuadroTexto"/>
          <p:cNvSpPr txBox="1"/>
          <p:nvPr/>
        </p:nvSpPr>
        <p:spPr>
          <a:xfrm>
            <a:off x="704528" y="5877272"/>
            <a:ext cx="8872538" cy="492443"/>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Cataluña ahorró entre 2010 y 2015 1.130.058 toneladas de CO</a:t>
            </a:r>
            <a:r>
              <a:rPr lang="es-ES" baseline="-25000" dirty="0"/>
              <a:t>2</a:t>
            </a:r>
            <a:r>
              <a:rPr lang="es-ES" dirty="0"/>
              <a:t>. Emisiones equivalentes a las causadas anualmente por 376.686 coches.</a:t>
            </a:r>
          </a:p>
        </p:txBody>
      </p:sp>
      <p:pic>
        <p:nvPicPr>
          <p:cNvPr id="2" name="Imagen 1">
            <a:extLst>
              <a:ext uri="{FF2B5EF4-FFF2-40B4-BE49-F238E27FC236}">
                <a16:creationId xmlns:a16="http://schemas.microsoft.com/office/drawing/2014/main" id="{FD538DCD-3C49-4241-A900-2E270C820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4628" y="1305503"/>
            <a:ext cx="6731399" cy="3671669"/>
          </a:xfrm>
          <a:prstGeom prst="rect">
            <a:avLst/>
          </a:prstGeom>
        </p:spPr>
      </p:pic>
      <p:graphicFrame>
        <p:nvGraphicFramePr>
          <p:cNvPr id="7" name="Group 26">
            <a:extLst>
              <a:ext uri="{FF2B5EF4-FFF2-40B4-BE49-F238E27FC236}">
                <a16:creationId xmlns:a16="http://schemas.microsoft.com/office/drawing/2014/main" id="{46716806-2235-48CC-92A3-95C0D51BE974}"/>
              </a:ext>
            </a:extLst>
          </p:cNvPr>
          <p:cNvGraphicFramePr>
            <a:graphicFrameLocks noGrp="1"/>
          </p:cNvGraphicFramePr>
          <p:nvPr>
            <p:extLst>
              <p:ext uri="{D42A27DB-BD31-4B8C-83A1-F6EECF244321}">
                <p14:modId xmlns:p14="http://schemas.microsoft.com/office/powerpoint/2010/main" val="4103105282"/>
              </p:ext>
            </p:extLst>
          </p:nvPr>
        </p:nvGraphicFramePr>
        <p:xfrm>
          <a:off x="775779" y="620688"/>
          <a:ext cx="8821737" cy="639934"/>
        </p:xfrm>
        <a:graphic>
          <a:graphicData uri="http://schemas.openxmlformats.org/drawingml/2006/table">
            <a:tbl>
              <a:tblPr/>
              <a:tblGrid>
                <a:gridCol w="8821737">
                  <a:extLst>
                    <a:ext uri="{9D8B030D-6E8A-4147-A177-3AD203B41FA5}">
                      <a16:colId xmlns:a16="http://schemas.microsoft.com/office/drawing/2014/main" val="20000"/>
                    </a:ext>
                  </a:extLst>
                </a:gridCol>
              </a:tblGrid>
              <a:tr h="45974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11. Evolución de las emisiones de CO</a:t>
                      </a:r>
                      <a:r>
                        <a:rPr kumimoji="0" lang="es-ES" sz="1200" b="1" i="0" u="none" strike="noStrike" cap="none" normalizeH="0" baseline="-25000" dirty="0">
                          <a:ln>
                            <a:noFill/>
                          </a:ln>
                          <a:solidFill>
                            <a:srgbClr val="FFFFFF"/>
                          </a:solidFill>
                          <a:effectLst/>
                          <a:latin typeface="Arial" charset="0"/>
                          <a:cs typeface="Times New Roman" pitchFamily="18" charset="0"/>
                        </a:rPr>
                        <a:t>2</a:t>
                      </a:r>
                      <a:r>
                        <a:rPr kumimoji="0" lang="es-ES" sz="1200" b="1" i="0" u="none" strike="noStrike" cap="none" normalizeH="0" baseline="0" dirty="0">
                          <a:ln>
                            <a:noFill/>
                          </a:ln>
                          <a:solidFill>
                            <a:srgbClr val="FFFFFF"/>
                          </a:solidFill>
                          <a:effectLst/>
                          <a:latin typeface="Arial" charset="0"/>
                          <a:cs typeface="Times New Roman" pitchFamily="18" charset="0"/>
                        </a:rPr>
                        <a:t> evitadas en España por la valorización energética en plantas cementeras durante el periodo 2004-2015.</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Consumo de materias primas alternativas en cementeras</a:t>
            </a:r>
          </a:p>
        </p:txBody>
      </p:sp>
      <p:sp>
        <p:nvSpPr>
          <p:cNvPr id="6" name="5 CuadroTexto"/>
          <p:cNvSpPr txBox="1"/>
          <p:nvPr/>
        </p:nvSpPr>
        <p:spPr>
          <a:xfrm>
            <a:off x="776536" y="1664804"/>
            <a:ext cx="2263775" cy="129266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El consumo total de materias primas alternativas empleadas en España ascendió a 41,8 millones de toneladas en el periodo 2004-2015. </a:t>
            </a:r>
          </a:p>
        </p:txBody>
      </p:sp>
      <p:sp>
        <p:nvSpPr>
          <p:cNvPr id="8" name="7 CuadroTexto"/>
          <p:cNvSpPr txBox="1"/>
          <p:nvPr/>
        </p:nvSpPr>
        <p:spPr>
          <a:xfrm>
            <a:off x="791842" y="3016721"/>
            <a:ext cx="2263775" cy="129266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Andalucía </a:t>
            </a:r>
            <a:r>
              <a:rPr lang="es-ES_tradnl" dirty="0"/>
              <a:t>fue la Comunidad Autónoma que consumió mayor cantidad de materias primas durante el periodo 2004-2015, seguida de Asturias y Cataluña</a:t>
            </a:r>
          </a:p>
        </p:txBody>
      </p:sp>
      <p:sp>
        <p:nvSpPr>
          <p:cNvPr id="9" name="8 CuadroTexto"/>
          <p:cNvSpPr txBox="1"/>
          <p:nvPr/>
        </p:nvSpPr>
        <p:spPr>
          <a:xfrm>
            <a:off x="776536" y="4384873"/>
            <a:ext cx="2263775" cy="1292662"/>
          </a:xfrm>
          <a:prstGeom prst="rect">
            <a:avLst/>
          </a:prstGeom>
          <a:solidFill>
            <a:schemeClr val="accent2">
              <a:lumMod val="40000"/>
              <a:lumOff val="60000"/>
            </a:schemeClr>
          </a:solidFill>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Si únicamente se considera el período 2013-2015 Castilla y León sustituye a Cataluña como tercera comunidad con mayores consumos</a:t>
            </a:r>
          </a:p>
        </p:txBody>
      </p:sp>
      <p:graphicFrame>
        <p:nvGraphicFramePr>
          <p:cNvPr id="10" name="Group 26">
            <a:extLst>
              <a:ext uri="{FF2B5EF4-FFF2-40B4-BE49-F238E27FC236}">
                <a16:creationId xmlns:a16="http://schemas.microsoft.com/office/drawing/2014/main" id="{74832E72-DC06-4C3B-A2AC-FC9CA804F3D0}"/>
              </a:ext>
            </a:extLst>
          </p:cNvPr>
          <p:cNvGraphicFramePr>
            <a:graphicFrameLocks noGrp="1"/>
          </p:cNvGraphicFramePr>
          <p:nvPr>
            <p:extLst>
              <p:ext uri="{D42A27DB-BD31-4B8C-83A1-F6EECF244321}">
                <p14:modId xmlns:p14="http://schemas.microsoft.com/office/powerpoint/2010/main" val="2096977466"/>
              </p:ext>
            </p:extLst>
          </p:nvPr>
        </p:nvGraphicFramePr>
        <p:xfrm>
          <a:off x="775779" y="728700"/>
          <a:ext cx="8821737" cy="639934"/>
        </p:xfrm>
        <a:graphic>
          <a:graphicData uri="http://schemas.openxmlformats.org/drawingml/2006/table">
            <a:tbl>
              <a:tblPr/>
              <a:tblGrid>
                <a:gridCol w="8821737">
                  <a:extLst>
                    <a:ext uri="{9D8B030D-6E8A-4147-A177-3AD203B41FA5}">
                      <a16:colId xmlns:a16="http://schemas.microsoft.com/office/drawing/2014/main" val="20000"/>
                    </a:ext>
                  </a:extLst>
                </a:gridCol>
              </a:tblGrid>
              <a:tr h="45974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12. Evolución del consumo total en España de materias primas alternativas durante el periodo 2004-2015, por acumulación de consumos autonómicos (toneladas)</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C8142C1B-D5F2-4490-BDFD-E683714077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65632" y="1828589"/>
            <a:ext cx="6707960" cy="3600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663825" y="152400"/>
            <a:ext cx="7019925" cy="366713"/>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Materias primas alternativas utilizadas</a:t>
            </a:r>
          </a:p>
        </p:txBody>
      </p:sp>
      <p:sp>
        <p:nvSpPr>
          <p:cNvPr id="6" name="5 CuadroTexto"/>
          <p:cNvSpPr txBox="1"/>
          <p:nvPr/>
        </p:nvSpPr>
        <p:spPr>
          <a:xfrm>
            <a:off x="696913" y="1736812"/>
            <a:ext cx="2779923" cy="2492990"/>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_tradnl" dirty="0"/>
              <a:t>De todas las materias primas alternativas utilizadas como adición al cemento, las más empleadas fueron las cenizas para molienda de cemento (más de 3 Mt/año para el periodo 2004-2007, habiendo descendido en años posteriores hasta aproximadamente 0,68 millones de toneladas el año 2015), y las escorias para molienda de cemento.</a:t>
            </a:r>
          </a:p>
        </p:txBody>
      </p:sp>
      <p:sp>
        <p:nvSpPr>
          <p:cNvPr id="8" name="7 CuadroTexto"/>
          <p:cNvSpPr txBox="1"/>
          <p:nvPr/>
        </p:nvSpPr>
        <p:spPr>
          <a:xfrm>
            <a:off x="704528" y="4365104"/>
            <a:ext cx="2779923" cy="1492716"/>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_tradnl" dirty="0"/>
              <a:t>Seguidas de los estériles de minería, de los que se consumieron alrededor de 300.000 toneladas anuales en el periodo 2004-2006, habiéndose reducido drásticamente su consumo en 2015.</a:t>
            </a:r>
          </a:p>
        </p:txBody>
      </p:sp>
      <p:graphicFrame>
        <p:nvGraphicFramePr>
          <p:cNvPr id="9" name="Group 26">
            <a:extLst>
              <a:ext uri="{FF2B5EF4-FFF2-40B4-BE49-F238E27FC236}">
                <a16:creationId xmlns:a16="http://schemas.microsoft.com/office/drawing/2014/main" id="{C650E9BD-7566-4BE9-BCB4-6E45F7F3FBB8}"/>
              </a:ext>
            </a:extLst>
          </p:cNvPr>
          <p:cNvGraphicFramePr>
            <a:graphicFrameLocks noGrp="1"/>
          </p:cNvGraphicFramePr>
          <p:nvPr>
            <p:extLst>
              <p:ext uri="{D42A27DB-BD31-4B8C-83A1-F6EECF244321}">
                <p14:modId xmlns:p14="http://schemas.microsoft.com/office/powerpoint/2010/main" val="981477141"/>
              </p:ext>
            </p:extLst>
          </p:nvPr>
        </p:nvGraphicFramePr>
        <p:xfrm>
          <a:off x="668524" y="734679"/>
          <a:ext cx="9015226" cy="639934"/>
        </p:xfrm>
        <a:graphic>
          <a:graphicData uri="http://schemas.openxmlformats.org/drawingml/2006/table">
            <a:tbl>
              <a:tblPr/>
              <a:tblGrid>
                <a:gridCol w="9015226">
                  <a:extLst>
                    <a:ext uri="{9D8B030D-6E8A-4147-A177-3AD203B41FA5}">
                      <a16:colId xmlns:a16="http://schemas.microsoft.com/office/drawing/2014/main" val="20000"/>
                    </a:ext>
                  </a:extLst>
                </a:gridCol>
              </a:tblGrid>
              <a:tr h="459743">
                <a:tc>
                  <a:txBody>
                    <a:bodyPr/>
                    <a:lstStyle/>
                    <a:p>
                      <a:pPr marL="542925" marR="0" lvl="0" indent="-542925" algn="just" defTabSz="914400" rtl="0" eaLnBrk="1" fontAlgn="base" latinLnBrk="0" hangingPunct="1">
                        <a:lnSpc>
                          <a:spcPct val="15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Times New Roman" pitchFamily="18" charset="0"/>
                        </a:rPr>
                        <a:t>Figura 12. Evolución del consumo total en España de los diferentes tipos de materias primas alternativas (se incluyen únicamente aquellas con un consumo acumulado a 300.000 toneladas durante el periodo 2004-2015) (toneladas)</a:t>
                      </a:r>
                      <a:endParaRPr kumimoji="0" lang="es-ES" sz="1200" b="0" i="0" u="none" strike="noStrike" cap="none" normalizeH="0" baseline="0" dirty="0">
                        <a:ln>
                          <a:noFill/>
                        </a:ln>
                        <a:solidFill>
                          <a:srgbClr val="FFFFFF"/>
                        </a:solidFill>
                        <a:effectLst/>
                        <a:latin typeface="Arial" charset="0"/>
                        <a:cs typeface="Times New Roman" pitchFamily="18" charset="0"/>
                      </a:endParaRPr>
                    </a:p>
                  </a:txBody>
                  <a:tcPr marL="91445" marR="91445" marT="45647" marB="456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DA55C13C-7E2E-4EB3-BFD4-520BF8009B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8006" y="2276872"/>
            <a:ext cx="6271897" cy="2700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Estructura de la presentación</a:t>
            </a:r>
          </a:p>
        </p:txBody>
      </p:sp>
      <p:sp>
        <p:nvSpPr>
          <p:cNvPr id="4099" name="Rectangle 6"/>
          <p:cNvSpPr>
            <a:spLocks noChangeArrowheads="1"/>
          </p:cNvSpPr>
          <p:nvPr/>
        </p:nvSpPr>
        <p:spPr bwMode="auto">
          <a:xfrm>
            <a:off x="1279525" y="3041298"/>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La situación de la valorización energética en cementeras en la UE.</a:t>
            </a:r>
          </a:p>
        </p:txBody>
      </p:sp>
      <p:sp>
        <p:nvSpPr>
          <p:cNvPr id="11" name="Rectangle 6"/>
          <p:cNvSpPr>
            <a:spLocks noChangeArrowheads="1"/>
          </p:cNvSpPr>
          <p:nvPr/>
        </p:nvSpPr>
        <p:spPr bwMode="auto">
          <a:xfrm>
            <a:off x="1281113" y="4686194"/>
            <a:ext cx="8353425" cy="576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spAutoFit/>
          </a:bodyPr>
          <a:lstStyle/>
          <a:p>
            <a:pPr marL="85725" indent="-85725" algn="just">
              <a:lnSpc>
                <a:spcPct val="150000"/>
              </a:lnSpc>
              <a:buFont typeface="Arial" charset="0"/>
              <a:buChar char="•"/>
            </a:pPr>
            <a:r>
              <a:rPr lang="es-ES" sz="1800" b="1" dirty="0">
                <a:solidFill>
                  <a:srgbClr val="FFFFFF"/>
                </a:solidFill>
                <a:cs typeface="Times New Roman" pitchFamily="18" charset="0"/>
              </a:rPr>
              <a:t>Conclusiones.</a:t>
            </a:r>
          </a:p>
        </p:txBody>
      </p:sp>
      <p:sp>
        <p:nvSpPr>
          <p:cNvPr id="6" name="Rectangle 6"/>
          <p:cNvSpPr>
            <a:spLocks noChangeArrowheads="1"/>
          </p:cNvSpPr>
          <p:nvPr/>
        </p:nvSpPr>
        <p:spPr bwMode="auto">
          <a:xfrm>
            <a:off x="1281113" y="3863747"/>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Reciclado y valorización de residuos en la industria cementera en España.</a:t>
            </a:r>
          </a:p>
        </p:txBody>
      </p:sp>
      <p:sp>
        <p:nvSpPr>
          <p:cNvPr id="7" name="Rectangle 6"/>
          <p:cNvSpPr>
            <a:spLocks noChangeArrowheads="1"/>
          </p:cNvSpPr>
          <p:nvPr/>
        </p:nvSpPr>
        <p:spPr bwMode="auto">
          <a:xfrm>
            <a:off x="1279525" y="1396400"/>
            <a:ext cx="8353425" cy="576000"/>
          </a:xfrm>
          <a:prstGeom prst="rect">
            <a:avLst/>
          </a:prstGeom>
          <a:solidFill>
            <a:schemeClr val="bg1">
              <a:lumMod val="85000"/>
            </a:schemeClr>
          </a:solidFill>
          <a:ln w="9525" cap="flat" cmpd="sng" algn="ctr">
            <a:noFill/>
            <a:prstDash val="solid"/>
            <a:miter lim="800000"/>
            <a:headEnd/>
            <a:tailEnd/>
          </a:ln>
          <a:effectLst/>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pitchFamily="34" charset="0"/>
              <a:buChar char="•"/>
            </a:pPr>
            <a:r>
              <a:rPr lang="es-ES" altLang="es-ES" sz="1800" b="1" dirty="0">
                <a:solidFill>
                  <a:srgbClr val="FFFFFF">
                    <a:lumMod val="50000"/>
                  </a:srgbClr>
                </a:solidFill>
                <a:latin typeface="Arial" pitchFamily="34" charset="0"/>
                <a:cs typeface="Times New Roman" pitchFamily="18" charset="0"/>
              </a:rPr>
              <a:t>La gestión de residuos en España y en la UE.</a:t>
            </a:r>
          </a:p>
        </p:txBody>
      </p:sp>
      <p:sp>
        <p:nvSpPr>
          <p:cNvPr id="8" name="Rectangle 6">
            <a:extLst>
              <a:ext uri="{FF2B5EF4-FFF2-40B4-BE49-F238E27FC236}">
                <a16:creationId xmlns:a16="http://schemas.microsoft.com/office/drawing/2014/main" id="{EFE870FE-A855-4A34-8F7C-F8A536C429BD}"/>
              </a:ext>
            </a:extLst>
          </p:cNvPr>
          <p:cNvSpPr>
            <a:spLocks noChangeArrowheads="1"/>
          </p:cNvSpPr>
          <p:nvPr/>
        </p:nvSpPr>
        <p:spPr bwMode="auto">
          <a:xfrm>
            <a:off x="1279525" y="2218849"/>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Comparativa de los costes de vertido en España y la UE.</a:t>
            </a:r>
          </a:p>
        </p:txBody>
      </p:sp>
    </p:spTree>
    <p:extLst>
      <p:ext uri="{BB962C8B-B14F-4D97-AF65-F5344CB8AC3E}">
        <p14:creationId xmlns:p14="http://schemas.microsoft.com/office/powerpoint/2010/main" val="303271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Estructura de la presentación</a:t>
            </a:r>
          </a:p>
        </p:txBody>
      </p:sp>
      <p:sp>
        <p:nvSpPr>
          <p:cNvPr id="4099" name="Rectangle 6"/>
          <p:cNvSpPr>
            <a:spLocks noChangeArrowheads="1"/>
          </p:cNvSpPr>
          <p:nvPr/>
        </p:nvSpPr>
        <p:spPr bwMode="auto">
          <a:xfrm>
            <a:off x="1279525" y="2995480"/>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La situación de la valorización energética en cementeras en la UE.</a:t>
            </a:r>
          </a:p>
        </p:txBody>
      </p:sp>
      <p:sp>
        <p:nvSpPr>
          <p:cNvPr id="11" name="Rectangle 6"/>
          <p:cNvSpPr>
            <a:spLocks noChangeArrowheads="1"/>
          </p:cNvSpPr>
          <p:nvPr/>
        </p:nvSpPr>
        <p:spPr bwMode="auto">
          <a:xfrm>
            <a:off x="1281113" y="4653200"/>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Conclusiones.</a:t>
            </a:r>
          </a:p>
        </p:txBody>
      </p:sp>
      <p:sp>
        <p:nvSpPr>
          <p:cNvPr id="6" name="Rectangle 6"/>
          <p:cNvSpPr>
            <a:spLocks noChangeArrowheads="1"/>
          </p:cNvSpPr>
          <p:nvPr/>
        </p:nvSpPr>
        <p:spPr bwMode="auto">
          <a:xfrm>
            <a:off x="1281113" y="3824341"/>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Reciclado y valorización de residuos en la industria cementera en España.</a:t>
            </a:r>
          </a:p>
        </p:txBody>
      </p:sp>
      <p:sp>
        <p:nvSpPr>
          <p:cNvPr id="7" name="Rectangle 6"/>
          <p:cNvSpPr>
            <a:spLocks noChangeArrowheads="1"/>
          </p:cNvSpPr>
          <p:nvPr/>
        </p:nvSpPr>
        <p:spPr bwMode="auto">
          <a:xfrm>
            <a:off x="1279525" y="1337758"/>
            <a:ext cx="8353425" cy="576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sp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charset="0"/>
              <a:buChar char="•"/>
            </a:pPr>
            <a:r>
              <a:rPr lang="es-ES" altLang="es-ES" sz="1800" b="1" dirty="0">
                <a:solidFill>
                  <a:srgbClr val="FFFFFF"/>
                </a:solidFill>
                <a:cs typeface="Times New Roman" pitchFamily="18" charset="0"/>
              </a:rPr>
              <a:t>La gestión de residuos en España y en la UE.</a:t>
            </a:r>
          </a:p>
        </p:txBody>
      </p:sp>
      <p:sp>
        <p:nvSpPr>
          <p:cNvPr id="8" name="Rectangle 6">
            <a:extLst>
              <a:ext uri="{FF2B5EF4-FFF2-40B4-BE49-F238E27FC236}">
                <a16:creationId xmlns:a16="http://schemas.microsoft.com/office/drawing/2014/main" id="{EFE870FE-A855-4A34-8F7C-F8A536C429BD}"/>
              </a:ext>
            </a:extLst>
          </p:cNvPr>
          <p:cNvSpPr>
            <a:spLocks noChangeArrowheads="1"/>
          </p:cNvSpPr>
          <p:nvPr/>
        </p:nvSpPr>
        <p:spPr bwMode="auto">
          <a:xfrm>
            <a:off x="1279525" y="2166619"/>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Comparativa de los costes de vertido en España y la UE.</a:t>
            </a:r>
          </a:p>
        </p:txBody>
      </p:sp>
    </p:spTree>
    <p:extLst>
      <p:ext uri="{BB962C8B-B14F-4D97-AF65-F5344CB8AC3E}">
        <p14:creationId xmlns:p14="http://schemas.microsoft.com/office/powerpoint/2010/main" val="3016120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Conclusiones</a:t>
            </a:r>
          </a:p>
        </p:txBody>
      </p:sp>
      <p:sp>
        <p:nvSpPr>
          <p:cNvPr id="13318" name="Rectangle 6"/>
          <p:cNvSpPr>
            <a:spLocks noChangeArrowheads="1"/>
          </p:cNvSpPr>
          <p:nvPr/>
        </p:nvSpPr>
        <p:spPr bwMode="auto">
          <a:xfrm>
            <a:off x="461963" y="873125"/>
            <a:ext cx="6335712" cy="279400"/>
          </a:xfrm>
          <a:prstGeom prst="rect">
            <a:avLst/>
          </a:prstGeom>
          <a:solidFill>
            <a:schemeClr val="accent2">
              <a:lumMod val="20000"/>
              <a:lumOff val="80000"/>
            </a:schemeClr>
          </a:solidFill>
          <a:ln w="9525" cap="flat" cmpd="sng" algn="ctr">
            <a:noFill/>
            <a:prstDash val="solid"/>
            <a:miter lim="800000"/>
            <a:headEnd/>
            <a:tailEnd/>
          </a:ln>
          <a:effectLst/>
        </p:spPr>
        <p:txBody>
          <a:bodyPr lIns="54000" tIns="46800" rIns="54000" bIns="46800" anchor="ctr">
            <a:spAutoFit/>
          </a:bodyPr>
          <a:lstStyle/>
          <a:p>
            <a:pPr algn="just">
              <a:defRPr/>
            </a:pPr>
            <a:r>
              <a:rPr lang="es-ES" sz="1200" dirty="0">
                <a:cs typeface="Times New Roman" pitchFamily="18" charset="0"/>
              </a:rPr>
              <a:t>En relación a las Autorizaciones Ambientales Integradas,</a:t>
            </a:r>
            <a:endParaRPr lang="es-ES" sz="1400" dirty="0"/>
          </a:p>
        </p:txBody>
      </p:sp>
      <p:sp>
        <p:nvSpPr>
          <p:cNvPr id="8" name="Rectangle 6"/>
          <p:cNvSpPr>
            <a:spLocks noChangeArrowheads="1"/>
          </p:cNvSpPr>
          <p:nvPr/>
        </p:nvSpPr>
        <p:spPr bwMode="auto">
          <a:xfrm>
            <a:off x="884238" y="1258888"/>
            <a:ext cx="8596312" cy="1479550"/>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Se han analizado las modificaciones realizadas a fecha diciembre de 2016 de las 33 autorizaciones otorgadas a las cementeras integrales (fábricas que disponen de horno de clínker y molienda). </a:t>
            </a:r>
            <a:r>
              <a:rPr lang="es-ES" sz="1200" b="1" dirty="0">
                <a:latin typeface="Arial" pitchFamily="34" charset="0"/>
                <a:cs typeface="Times New Roman" pitchFamily="18" charset="0"/>
              </a:rPr>
              <a:t>Todas se encuentran en consonancia con la legislación vigente</a:t>
            </a:r>
            <a:r>
              <a:rPr lang="es-ES" sz="1200" dirty="0">
                <a:latin typeface="Arial" pitchFamily="34" charset="0"/>
                <a:cs typeface="Times New Roman" pitchFamily="18" charset="0"/>
              </a:rPr>
              <a:t>, tanto a nivel comunitario como estatal, así como con la normativa desarrollada por parte de las diferentes comunidades autónomas. Indicar que las Autorizaciones Ambientales Integradas establecen requisitos adicionales cuando se realizan operaciones de valorización energética.</a:t>
            </a:r>
            <a:endParaRPr lang="es-ES" sz="1200" dirty="0">
              <a:latin typeface="Arial" pitchFamily="34" charset="0"/>
            </a:endParaRPr>
          </a:p>
        </p:txBody>
      </p:sp>
      <p:sp>
        <p:nvSpPr>
          <p:cNvPr id="13" name="Rectangle 6"/>
          <p:cNvSpPr>
            <a:spLocks noChangeArrowheads="1"/>
          </p:cNvSpPr>
          <p:nvPr/>
        </p:nvSpPr>
        <p:spPr bwMode="auto">
          <a:xfrm>
            <a:off x="893763" y="2996952"/>
            <a:ext cx="8596312" cy="648512"/>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Son </a:t>
            </a:r>
            <a:r>
              <a:rPr lang="es-ES" sz="1200" b="1" dirty="0">
                <a:latin typeface="Arial" pitchFamily="34" charset="0"/>
                <a:cs typeface="Times New Roman" pitchFamily="18" charset="0"/>
              </a:rPr>
              <a:t>29 las instalaciones autorizadas a realizar valorización energética</a:t>
            </a:r>
            <a:r>
              <a:rPr lang="es-ES" sz="1200" dirty="0">
                <a:latin typeface="Arial" pitchFamily="34" charset="0"/>
                <a:cs typeface="Times New Roman" pitchFamily="18" charset="0"/>
              </a:rPr>
              <a:t>. Las comunidades autónomas con un mayor número de instalaciones autorizadas a valorizar energéticamente residuos son Andalucía y Cataluña.</a:t>
            </a:r>
            <a:endParaRPr lang="es-ES" sz="1200" dirty="0">
              <a:latin typeface="Arial" pitchFamily="34" charset="0"/>
            </a:endParaRPr>
          </a:p>
        </p:txBody>
      </p:sp>
      <p:sp>
        <p:nvSpPr>
          <p:cNvPr id="14" name="Rectangle 6"/>
          <p:cNvSpPr>
            <a:spLocks noChangeArrowheads="1"/>
          </p:cNvSpPr>
          <p:nvPr/>
        </p:nvSpPr>
        <p:spPr bwMode="auto">
          <a:xfrm>
            <a:off x="884238" y="3949691"/>
            <a:ext cx="8596312" cy="648512"/>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b="1" dirty="0">
                <a:latin typeface="Arial" pitchFamily="34" charset="0"/>
                <a:cs typeface="Times New Roman" pitchFamily="18" charset="0"/>
              </a:rPr>
              <a:t>Existen 77 tipos de residuos autorizados a ser valorizados energéticamente</a:t>
            </a:r>
            <a:r>
              <a:rPr lang="es-ES" sz="1200" dirty="0">
                <a:latin typeface="Arial" pitchFamily="34" charset="0"/>
                <a:cs typeface="Times New Roman" pitchFamily="18" charset="0"/>
              </a:rPr>
              <a:t>, considerando cuatro dígitos de la Lista Europea de Residuos.</a:t>
            </a:r>
            <a:endParaRPr lang="es-ES" sz="1200" dirty="0">
              <a:latin typeface="Arial" pitchFamily="34" charset="0"/>
            </a:endParaRPr>
          </a:p>
        </p:txBody>
      </p:sp>
      <p:sp>
        <p:nvSpPr>
          <p:cNvPr id="15" name="Rectangle 6"/>
          <p:cNvSpPr>
            <a:spLocks noChangeArrowheads="1"/>
          </p:cNvSpPr>
          <p:nvPr/>
        </p:nvSpPr>
        <p:spPr bwMode="auto">
          <a:xfrm>
            <a:off x="893763" y="4905164"/>
            <a:ext cx="8596312" cy="923925"/>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En relación a la valorización material, en </a:t>
            </a:r>
            <a:r>
              <a:rPr lang="es-ES" sz="1200" b="1" dirty="0">
                <a:latin typeface="Arial" pitchFamily="34" charset="0"/>
                <a:cs typeface="Times New Roman" pitchFamily="18" charset="0"/>
              </a:rPr>
              <a:t>27 instalaciones se contempla de forma explícita el reciclado de residuos para su empleo como materias primas en el proceso de producción de cemento</a:t>
            </a:r>
            <a:r>
              <a:rPr lang="es-ES" sz="1200" dirty="0">
                <a:latin typeface="Arial" pitchFamily="34" charset="0"/>
                <a:cs typeface="Times New Roman" pitchFamily="18" charset="0"/>
              </a:rPr>
              <a:t>. En estas instalaciones se han identificado </a:t>
            </a:r>
            <a:r>
              <a:rPr lang="es-ES" sz="1200" b="1" dirty="0">
                <a:latin typeface="Arial" pitchFamily="34" charset="0"/>
                <a:cs typeface="Times New Roman" pitchFamily="18" charset="0"/>
              </a:rPr>
              <a:t>63 tipologías de residuos autorizadas</a:t>
            </a:r>
            <a:r>
              <a:rPr lang="es-ES" sz="1200" dirty="0">
                <a:latin typeface="Arial" pitchFamily="34" charset="0"/>
                <a:cs typeface="Times New Roman" pitchFamily="18" charset="0"/>
              </a:rPr>
              <a:t>.</a:t>
            </a:r>
            <a:endParaRPr lang="es-ES" sz="1200" dirty="0">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Conclusiones</a:t>
            </a:r>
          </a:p>
        </p:txBody>
      </p:sp>
      <p:sp>
        <p:nvSpPr>
          <p:cNvPr id="13318" name="Rectangle 6"/>
          <p:cNvSpPr>
            <a:spLocks noChangeArrowheads="1"/>
          </p:cNvSpPr>
          <p:nvPr/>
        </p:nvSpPr>
        <p:spPr bwMode="auto">
          <a:xfrm>
            <a:off x="461963" y="873125"/>
            <a:ext cx="6335712" cy="279400"/>
          </a:xfrm>
          <a:prstGeom prst="rect">
            <a:avLst/>
          </a:prstGeom>
          <a:solidFill>
            <a:schemeClr val="accent2">
              <a:lumMod val="20000"/>
              <a:lumOff val="80000"/>
            </a:schemeClr>
          </a:solidFill>
          <a:ln w="9525" cap="flat" cmpd="sng" algn="ctr">
            <a:noFill/>
            <a:prstDash val="solid"/>
            <a:miter lim="800000"/>
            <a:headEnd/>
            <a:tailEnd/>
          </a:ln>
          <a:effectLst/>
        </p:spPr>
        <p:txBody>
          <a:bodyPr lIns="54000" tIns="46800" rIns="54000" bIns="46800" anchor="ctr">
            <a:spAutoFit/>
          </a:bodyPr>
          <a:lstStyle/>
          <a:p>
            <a:pPr algn="just">
              <a:defRPr/>
            </a:pPr>
            <a:r>
              <a:rPr lang="es-ES" sz="1200" dirty="0">
                <a:cs typeface="Times New Roman" pitchFamily="18" charset="0"/>
              </a:rPr>
              <a:t>En relación a la valorización energética,</a:t>
            </a:r>
            <a:endParaRPr lang="es-ES" sz="1400" dirty="0"/>
          </a:p>
        </p:txBody>
      </p:sp>
      <p:sp>
        <p:nvSpPr>
          <p:cNvPr id="8" name="Rectangle 6"/>
          <p:cNvSpPr>
            <a:spLocks noChangeArrowheads="1"/>
          </p:cNvSpPr>
          <p:nvPr/>
        </p:nvSpPr>
        <p:spPr bwMode="auto">
          <a:xfrm>
            <a:off x="884238" y="1256872"/>
            <a:ext cx="8596312" cy="948594"/>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En los años 2013, 2014 y 2015 se valorizaron </a:t>
            </a:r>
            <a:r>
              <a:rPr lang="es-ES" sz="1200" b="1" dirty="0">
                <a:latin typeface="Arial" pitchFamily="34" charset="0"/>
                <a:cs typeface="Times New Roman" pitchFamily="18" charset="0"/>
              </a:rPr>
              <a:t>714.820, </a:t>
            </a:r>
            <a:r>
              <a:rPr lang="es-ES_tradnl" sz="1200" b="1" dirty="0">
                <a:latin typeface="Arial" pitchFamily="34" charset="0"/>
                <a:cs typeface="Times New Roman" pitchFamily="18" charset="0"/>
              </a:rPr>
              <a:t>727.611 y 749.372</a:t>
            </a:r>
            <a:r>
              <a:rPr lang="es-ES_tradnl" dirty="0">
                <a:solidFill>
                  <a:srgbClr val="000000"/>
                </a:solidFill>
              </a:rPr>
              <a:t> </a:t>
            </a:r>
            <a:r>
              <a:rPr lang="es-ES" sz="1200" dirty="0">
                <a:latin typeface="Arial" pitchFamily="34" charset="0"/>
                <a:cs typeface="Times New Roman" pitchFamily="18" charset="0"/>
              </a:rPr>
              <a:t>toneladas de residuos, respectivamente, que equivalen a un</a:t>
            </a:r>
            <a:r>
              <a:rPr lang="es-ES" sz="1200" b="1" dirty="0">
                <a:latin typeface="Arial" pitchFamily="34" charset="0"/>
                <a:cs typeface="Times New Roman" pitchFamily="18" charset="0"/>
              </a:rPr>
              <a:t> 26,0%, 23,2% y 23,5% de sustitución en energía r</a:t>
            </a:r>
            <a:r>
              <a:rPr lang="es-ES" sz="1200" dirty="0">
                <a:latin typeface="Arial" pitchFamily="34" charset="0"/>
                <a:cs typeface="Times New Roman" pitchFamily="18" charset="0"/>
              </a:rPr>
              <a:t>especto al consumo total de combustibles en cementeras.</a:t>
            </a:r>
            <a:endParaRPr lang="es-ES" sz="1200" dirty="0">
              <a:latin typeface="Arial" pitchFamily="34" charset="0"/>
            </a:endParaRPr>
          </a:p>
        </p:txBody>
      </p:sp>
      <p:sp>
        <p:nvSpPr>
          <p:cNvPr id="13" name="Rectangle 6"/>
          <p:cNvSpPr>
            <a:spLocks noChangeArrowheads="1"/>
          </p:cNvSpPr>
          <p:nvPr/>
        </p:nvSpPr>
        <p:spPr bwMode="auto">
          <a:xfrm>
            <a:off x="893763" y="2335226"/>
            <a:ext cx="8596312" cy="614336"/>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La valorización de biomasa en instalaciones de producción de cemento evitó </a:t>
            </a:r>
            <a:r>
              <a:rPr lang="es-ES" sz="1200" b="1" dirty="0">
                <a:latin typeface="Arial" pitchFamily="34" charset="0"/>
                <a:cs typeface="Times New Roman" pitchFamily="18" charset="0"/>
              </a:rPr>
              <a:t>la emisión a la atmósfera de  802.392, 624.260 y 704.827  toneladas de CO</a:t>
            </a:r>
            <a:r>
              <a:rPr lang="es-ES" sz="1200" b="1" baseline="-25000" dirty="0">
                <a:latin typeface="Arial" pitchFamily="34" charset="0"/>
                <a:cs typeface="Times New Roman" pitchFamily="18" charset="0"/>
              </a:rPr>
              <a:t>2</a:t>
            </a:r>
            <a:r>
              <a:rPr lang="es-ES" sz="1200" b="1" dirty="0">
                <a:latin typeface="Arial" pitchFamily="34" charset="0"/>
                <a:cs typeface="Times New Roman" pitchFamily="18" charset="0"/>
              </a:rPr>
              <a:t> fósil </a:t>
            </a:r>
            <a:r>
              <a:rPr lang="es-ES" sz="1200" dirty="0">
                <a:latin typeface="Arial" pitchFamily="34" charset="0"/>
                <a:cs typeface="Times New Roman" pitchFamily="18" charset="0"/>
              </a:rPr>
              <a:t>respectivamente en cada uno de los años del periodo 2013-2015.</a:t>
            </a:r>
            <a:endParaRPr lang="es-ES" sz="1200" dirty="0">
              <a:latin typeface="Arial" pitchFamily="34" charset="0"/>
            </a:endParaRPr>
          </a:p>
        </p:txBody>
      </p:sp>
      <p:sp>
        <p:nvSpPr>
          <p:cNvPr id="15" name="Rectangle 6"/>
          <p:cNvSpPr>
            <a:spLocks noChangeArrowheads="1"/>
          </p:cNvSpPr>
          <p:nvPr/>
        </p:nvSpPr>
        <p:spPr bwMode="auto">
          <a:xfrm>
            <a:off x="893763" y="5419514"/>
            <a:ext cx="8596312" cy="925513"/>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defRPr/>
            </a:pPr>
            <a:r>
              <a:rPr lang="es-ES" sz="1200" dirty="0">
                <a:latin typeface="Arial" pitchFamily="34" charset="0"/>
                <a:cs typeface="Times New Roman" pitchFamily="18" charset="0"/>
              </a:rPr>
              <a:t>El consumo total de materias primas alternativas en España ascendió a </a:t>
            </a:r>
            <a:r>
              <a:rPr lang="es-ES" sz="1200" b="1" dirty="0">
                <a:latin typeface="Arial" pitchFamily="34" charset="0"/>
                <a:cs typeface="Times New Roman" pitchFamily="18" charset="0"/>
              </a:rPr>
              <a:t>1.419.539, 1.451.581 y 1.514.989 toneladas en  2013, 2014 y 2015 </a:t>
            </a:r>
            <a:r>
              <a:rPr lang="es-ES" sz="1200" dirty="0">
                <a:latin typeface="Arial" pitchFamily="34" charset="0"/>
                <a:cs typeface="Times New Roman" pitchFamily="18" charset="0"/>
              </a:rPr>
              <a:t>respectivamente. Se ha producido un descenso respecto a las cantidades consumidas en años anteriores debido a la reducción de la actividad productiva y al cierre de algunas instalaciones en los últimos años.</a:t>
            </a:r>
            <a:endParaRPr lang="es-ES" sz="1200" dirty="0">
              <a:latin typeface="Arial" pitchFamily="34" charset="0"/>
            </a:endParaRPr>
          </a:p>
        </p:txBody>
      </p:sp>
      <p:sp>
        <p:nvSpPr>
          <p:cNvPr id="9" name="Rectangle 6"/>
          <p:cNvSpPr>
            <a:spLocks noChangeArrowheads="1"/>
          </p:cNvSpPr>
          <p:nvPr/>
        </p:nvSpPr>
        <p:spPr bwMode="auto">
          <a:xfrm>
            <a:off x="884238" y="3104964"/>
            <a:ext cx="8596312" cy="1571842"/>
          </a:xfrm>
          <a:prstGeom prst="rect">
            <a:avLst/>
          </a:prstGeom>
          <a:solidFill>
            <a:schemeClr val="accent2">
              <a:lumMod val="40000"/>
              <a:lumOff val="60000"/>
            </a:schemeClr>
          </a:solidFill>
          <a:ln w="9525" cap="flat" cmpd="sng" algn="ctr">
            <a:noFill/>
            <a:prstDash val="solid"/>
            <a:miter lim="800000"/>
            <a:headEnd/>
            <a:tailEnd/>
          </a:ln>
          <a:effectLst/>
        </p:spPr>
        <p:txBody>
          <a:bodyPr lIns="54000" tIns="46800" rIns="54000" bIns="46800" anchor="ctr">
            <a:spAutoFit/>
          </a:bodyPr>
          <a:lstStyle/>
          <a:p>
            <a:pPr marL="85725" indent="-85725" algn="just">
              <a:lnSpc>
                <a:spcPct val="150000"/>
              </a:lnSpc>
              <a:buFont typeface="Arial" pitchFamily="34" charset="0"/>
              <a:buChar char="•"/>
            </a:pPr>
            <a:r>
              <a:rPr lang="es-ES" sz="1200" dirty="0">
                <a:latin typeface="Arial" pitchFamily="34" charset="0"/>
                <a:cs typeface="Times New Roman" pitchFamily="18" charset="0"/>
              </a:rPr>
              <a:t>Existe un </a:t>
            </a:r>
            <a:r>
              <a:rPr lang="es-ES" sz="1200" b="1" dirty="0">
                <a:latin typeface="Arial" pitchFamily="34" charset="0"/>
                <a:cs typeface="Times New Roman" pitchFamily="18" charset="0"/>
              </a:rPr>
              <a:t>amplio potencial de incremento </a:t>
            </a:r>
            <a:r>
              <a:rPr lang="es-ES" sz="1200" dirty="0">
                <a:latin typeface="Arial" pitchFamily="34" charset="0"/>
                <a:cs typeface="Times New Roman" pitchFamily="18" charset="0"/>
              </a:rPr>
              <a:t>de la valorización energética hasta llegar a los porcentajes de otros países europeos (Holanda sustituye más del 85% de los combustibles por residuos Alemania, Austria y Suecia superan el 60% y en Dinamarca, Polonia y Bélgica, este porcentaje es superior al 50%).</a:t>
            </a:r>
          </a:p>
          <a:p>
            <a:pPr marL="85725" indent="-85725" algn="just">
              <a:lnSpc>
                <a:spcPct val="150000"/>
              </a:lnSpc>
              <a:buFont typeface="Arial" pitchFamily="34" charset="0"/>
              <a:buChar char="•"/>
            </a:pPr>
            <a:r>
              <a:rPr lang="es-ES" sz="1200" dirty="0">
                <a:latin typeface="Arial" pitchFamily="34" charset="0"/>
                <a:cs typeface="Times New Roman" pitchFamily="18" charset="0"/>
              </a:rPr>
              <a:t>Para ello, es necesario seguir incrementado el coste de vertido (en España de 46,2 €/t) hasta alcanzar niveles similares a los existentes en países como Suecia (155 €/t), Bélgica (148,4 €/t) Alemania (140 €/t) o Dinamarca (127,5 €/t)</a:t>
            </a:r>
          </a:p>
        </p:txBody>
      </p:sp>
      <p:sp>
        <p:nvSpPr>
          <p:cNvPr id="10" name="Rectangle 6"/>
          <p:cNvSpPr>
            <a:spLocks noChangeArrowheads="1"/>
          </p:cNvSpPr>
          <p:nvPr/>
        </p:nvSpPr>
        <p:spPr bwMode="auto">
          <a:xfrm>
            <a:off x="461963" y="4929733"/>
            <a:ext cx="6335712" cy="371475"/>
          </a:xfrm>
          <a:prstGeom prst="rect">
            <a:avLst/>
          </a:prstGeom>
          <a:solidFill>
            <a:schemeClr val="accent2">
              <a:lumMod val="20000"/>
              <a:lumOff val="80000"/>
            </a:schemeClr>
          </a:solidFill>
          <a:ln w="9525" cap="flat" cmpd="sng" algn="ctr">
            <a:noFill/>
            <a:prstDash val="solid"/>
            <a:miter lim="800000"/>
            <a:headEnd/>
            <a:tailEnd/>
          </a:ln>
          <a:effectLst/>
        </p:spPr>
        <p:txBody>
          <a:bodyPr lIns="54000" tIns="46800" rIns="54000" bIns="46800" anchor="ctr">
            <a:spAutoFit/>
          </a:bodyPr>
          <a:lstStyle/>
          <a:p>
            <a:pPr algn="just">
              <a:lnSpc>
                <a:spcPct val="150000"/>
              </a:lnSpc>
              <a:defRPr/>
            </a:pPr>
            <a:r>
              <a:rPr lang="es-ES" sz="1200" dirty="0">
                <a:cs typeface="Times New Roman" pitchFamily="18" charset="0"/>
              </a:rPr>
              <a:t>En relación a la situación actual de reciclado de residuos en la industria cementera,</a:t>
            </a:r>
            <a:endParaRPr lang="es-E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069" descr="deg catala">
            <a:extLst>
              <a:ext uri="{FF2B5EF4-FFF2-40B4-BE49-F238E27FC236}">
                <a16:creationId xmlns:a16="http://schemas.microsoft.com/office/drawing/2014/main" id="{62B35A3D-F5DF-49FC-9100-F03B2A30A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808" y="2708920"/>
            <a:ext cx="33480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63825" y="152400"/>
            <a:ext cx="7019925" cy="369332"/>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La situación de la valorización en cementeras en la UE</a:t>
            </a:r>
          </a:p>
        </p:txBody>
      </p:sp>
      <p:sp>
        <p:nvSpPr>
          <p:cNvPr id="10" name="9 CuadroTexto"/>
          <p:cNvSpPr txBox="1"/>
          <p:nvPr/>
        </p:nvSpPr>
        <p:spPr>
          <a:xfrm>
            <a:off x="796986" y="728700"/>
            <a:ext cx="8872538" cy="684076"/>
          </a:xfrm>
          <a:prstGeom prst="rect">
            <a:avLst/>
          </a:prstGeom>
          <a:solidFill>
            <a:schemeClr val="accent2">
              <a:lumMod val="40000"/>
              <a:lumOff val="60000"/>
            </a:schemeClr>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En 2015 el </a:t>
            </a:r>
            <a:r>
              <a:rPr lang="es-ES" b="1" dirty="0"/>
              <a:t>55% de los residuos municipales gestionados en España terminaron en un vertedero</a:t>
            </a:r>
            <a:r>
              <a:rPr lang="es-ES" dirty="0"/>
              <a:t>. Para este mismo año la media de la UE fue de un 26%</a:t>
            </a:r>
          </a:p>
        </p:txBody>
      </p:sp>
      <p:pic>
        <p:nvPicPr>
          <p:cNvPr id="2" name="Imagen 1">
            <a:extLst>
              <a:ext uri="{FF2B5EF4-FFF2-40B4-BE49-F238E27FC236}">
                <a16:creationId xmlns:a16="http://schemas.microsoft.com/office/drawing/2014/main" id="{CD9E446B-8395-42CC-B385-299AB57711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0492" y="2403484"/>
            <a:ext cx="4746878" cy="2717704"/>
          </a:xfrm>
          <a:prstGeom prst="rect">
            <a:avLst/>
          </a:prstGeom>
        </p:spPr>
      </p:pic>
      <p:sp>
        <p:nvSpPr>
          <p:cNvPr id="7" name="9 CuadroTexto">
            <a:extLst>
              <a:ext uri="{FF2B5EF4-FFF2-40B4-BE49-F238E27FC236}">
                <a16:creationId xmlns:a16="http://schemas.microsoft.com/office/drawing/2014/main" id="{2A538213-D0C7-42DC-A144-888E961FE506}"/>
              </a:ext>
            </a:extLst>
          </p:cNvPr>
          <p:cNvSpPr txBox="1"/>
          <p:nvPr/>
        </p:nvSpPr>
        <p:spPr>
          <a:xfrm>
            <a:off x="833249" y="1556836"/>
            <a:ext cx="8764267" cy="39600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 sz="1200" b="1" dirty="0">
                <a:solidFill>
                  <a:schemeClr val="bg1"/>
                </a:solidFill>
              </a:rPr>
              <a:t>Figura 1. Comparativa de la gestión de residuos municipales en la UE28 y en España (año 2015)</a:t>
            </a:r>
          </a:p>
        </p:txBody>
      </p:sp>
      <p:pic>
        <p:nvPicPr>
          <p:cNvPr id="3" name="Imagen 2">
            <a:extLst>
              <a:ext uri="{FF2B5EF4-FFF2-40B4-BE49-F238E27FC236}">
                <a16:creationId xmlns:a16="http://schemas.microsoft.com/office/drawing/2014/main" id="{7146C9E9-7EE5-4192-893A-10F4C9C3C4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0603" y="2475492"/>
            <a:ext cx="4620909" cy="2573688"/>
          </a:xfrm>
          <a:prstGeom prst="rect">
            <a:avLst/>
          </a:prstGeom>
        </p:spPr>
      </p:pic>
      <p:sp>
        <p:nvSpPr>
          <p:cNvPr id="9" name="12 CuadroTexto">
            <a:extLst>
              <a:ext uri="{FF2B5EF4-FFF2-40B4-BE49-F238E27FC236}">
                <a16:creationId xmlns:a16="http://schemas.microsoft.com/office/drawing/2014/main" id="{5579A93E-C38F-4A98-9770-6225AFEDAB46}"/>
              </a:ext>
            </a:extLst>
          </p:cNvPr>
          <p:cNvSpPr txBox="1">
            <a:spLocks noChangeArrowheads="1"/>
          </p:cNvSpPr>
          <p:nvPr/>
        </p:nvSpPr>
        <p:spPr bwMode="auto">
          <a:xfrm>
            <a:off x="884238" y="5157192"/>
            <a:ext cx="2556594" cy="25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800" i="1"/>
              <a:t>Fuente: Eurostat 2015 (actualización abril 2017)</a:t>
            </a:r>
          </a:p>
        </p:txBody>
      </p:sp>
      <p:sp>
        <p:nvSpPr>
          <p:cNvPr id="12" name="12 CuadroTexto">
            <a:extLst>
              <a:ext uri="{FF2B5EF4-FFF2-40B4-BE49-F238E27FC236}">
                <a16:creationId xmlns:a16="http://schemas.microsoft.com/office/drawing/2014/main" id="{E93A558D-4400-4186-BF4A-D254BD2B2D83}"/>
              </a:ext>
            </a:extLst>
          </p:cNvPr>
          <p:cNvSpPr txBox="1">
            <a:spLocks noChangeArrowheads="1"/>
          </p:cNvSpPr>
          <p:nvPr/>
        </p:nvSpPr>
        <p:spPr bwMode="auto">
          <a:xfrm>
            <a:off x="5672770" y="5157192"/>
            <a:ext cx="2556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800" i="1" dirty="0"/>
              <a:t>Fuente: Eurostat 2015 (actualización abril 2016)</a:t>
            </a:r>
          </a:p>
        </p:txBody>
      </p:sp>
    </p:spTree>
    <p:extLst>
      <p:ext uri="{BB962C8B-B14F-4D97-AF65-F5344CB8AC3E}">
        <p14:creationId xmlns:p14="http://schemas.microsoft.com/office/powerpoint/2010/main" val="75556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63825" y="152400"/>
            <a:ext cx="7019925" cy="369332"/>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La situación de la valorización en cementeras en la UE</a:t>
            </a:r>
          </a:p>
        </p:txBody>
      </p:sp>
      <p:sp>
        <p:nvSpPr>
          <p:cNvPr id="10" name="9 CuadroTexto"/>
          <p:cNvSpPr txBox="1"/>
          <p:nvPr/>
        </p:nvSpPr>
        <p:spPr>
          <a:xfrm>
            <a:off x="796986" y="728700"/>
            <a:ext cx="8872538" cy="684076"/>
          </a:xfrm>
          <a:prstGeom prst="rect">
            <a:avLst/>
          </a:prstGeom>
          <a:solidFill>
            <a:schemeClr val="accent2">
              <a:lumMod val="40000"/>
              <a:lumOff val="60000"/>
            </a:schemeClr>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Mientras en Europa el porcentaje de residuos enviados a vertedero ha disminuido 17 puntos porcentuales desde 2007, </a:t>
            </a:r>
            <a:r>
              <a:rPr lang="es-ES" b="1" dirty="0"/>
              <a:t>la disminución en España para el mismo período ha sido 3,4 veces menos</a:t>
            </a:r>
          </a:p>
        </p:txBody>
      </p:sp>
      <p:sp>
        <p:nvSpPr>
          <p:cNvPr id="7" name="9 CuadroTexto">
            <a:extLst>
              <a:ext uri="{FF2B5EF4-FFF2-40B4-BE49-F238E27FC236}">
                <a16:creationId xmlns:a16="http://schemas.microsoft.com/office/drawing/2014/main" id="{E0423BE6-0FB1-473B-990A-B4C7EFA3B2BD}"/>
              </a:ext>
            </a:extLst>
          </p:cNvPr>
          <p:cNvSpPr txBox="1"/>
          <p:nvPr/>
        </p:nvSpPr>
        <p:spPr>
          <a:xfrm>
            <a:off x="797245" y="1556792"/>
            <a:ext cx="8764267" cy="39600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 sz="1200" b="1" dirty="0">
                <a:solidFill>
                  <a:schemeClr val="bg1"/>
                </a:solidFill>
              </a:rPr>
              <a:t>Figura 2. Evolución del porcentaje de residuos municipales enviados a vertedero entre los años 2007 y 2015</a:t>
            </a:r>
          </a:p>
        </p:txBody>
      </p:sp>
      <p:pic>
        <p:nvPicPr>
          <p:cNvPr id="3" name="Imagen 2">
            <a:extLst>
              <a:ext uri="{FF2B5EF4-FFF2-40B4-BE49-F238E27FC236}">
                <a16:creationId xmlns:a16="http://schemas.microsoft.com/office/drawing/2014/main" id="{4DC04C59-7C97-4238-99DA-E76E04EE28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32620" y="2240868"/>
            <a:ext cx="7488832" cy="3831537"/>
          </a:xfrm>
          <a:prstGeom prst="rect">
            <a:avLst/>
          </a:prstGeom>
        </p:spPr>
      </p:pic>
      <p:sp>
        <p:nvSpPr>
          <p:cNvPr id="8" name="12 CuadroTexto">
            <a:extLst>
              <a:ext uri="{FF2B5EF4-FFF2-40B4-BE49-F238E27FC236}">
                <a16:creationId xmlns:a16="http://schemas.microsoft.com/office/drawing/2014/main" id="{23EAC89B-E6E3-425F-B524-129BE79C4866}"/>
              </a:ext>
            </a:extLst>
          </p:cNvPr>
          <p:cNvSpPr txBox="1">
            <a:spLocks noChangeArrowheads="1"/>
          </p:cNvSpPr>
          <p:nvPr/>
        </p:nvSpPr>
        <p:spPr bwMode="auto">
          <a:xfrm>
            <a:off x="1964358" y="6129300"/>
            <a:ext cx="3708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800" i="1" dirty="0"/>
              <a:t>Fuente: Eurostat 2007-2015 (actualización abril 2017)</a:t>
            </a:r>
          </a:p>
        </p:txBody>
      </p:sp>
    </p:spTree>
    <p:extLst>
      <p:ext uri="{BB962C8B-B14F-4D97-AF65-F5344CB8AC3E}">
        <p14:creationId xmlns:p14="http://schemas.microsoft.com/office/powerpoint/2010/main" val="109419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Estructura de la presentación</a:t>
            </a:r>
          </a:p>
        </p:txBody>
      </p:sp>
      <p:sp>
        <p:nvSpPr>
          <p:cNvPr id="4099" name="Rectangle 6"/>
          <p:cNvSpPr>
            <a:spLocks noChangeArrowheads="1"/>
          </p:cNvSpPr>
          <p:nvPr/>
        </p:nvSpPr>
        <p:spPr bwMode="auto">
          <a:xfrm>
            <a:off x="1279525" y="2995480"/>
            <a:ext cx="8353425" cy="576000"/>
          </a:xfrm>
          <a:prstGeom prst="rect">
            <a:avLst/>
          </a:prstGeom>
          <a:solidFill>
            <a:schemeClr val="bg1">
              <a:lumMod val="85000"/>
            </a:schemeClr>
          </a:solidFill>
          <a:ln w="9525" cap="flat" cmpd="sng" algn="ctr">
            <a:noFill/>
            <a:prstDash val="solid"/>
            <a:miter lim="800000"/>
            <a:headEnd/>
            <a:tailEnd/>
          </a:ln>
          <a:effectLs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ea typeface="Times New Roman" pitchFamily="18" charset="0"/>
                <a:cs typeface="Times New Roman" pitchFamily="18" charset="0"/>
              </a:rPr>
              <a:t>La situación de la valorización energética en cementeras en la UE.</a:t>
            </a:r>
          </a:p>
        </p:txBody>
      </p:sp>
      <p:sp>
        <p:nvSpPr>
          <p:cNvPr id="11" name="Rectangle 6"/>
          <p:cNvSpPr>
            <a:spLocks noChangeArrowheads="1"/>
          </p:cNvSpPr>
          <p:nvPr/>
        </p:nvSpPr>
        <p:spPr bwMode="auto">
          <a:xfrm>
            <a:off x="1281113" y="4653200"/>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Conclusiones.</a:t>
            </a:r>
          </a:p>
        </p:txBody>
      </p:sp>
      <p:sp>
        <p:nvSpPr>
          <p:cNvPr id="6" name="Rectangle 6"/>
          <p:cNvSpPr>
            <a:spLocks noChangeArrowheads="1"/>
          </p:cNvSpPr>
          <p:nvPr/>
        </p:nvSpPr>
        <p:spPr bwMode="auto">
          <a:xfrm>
            <a:off x="1281113" y="3824341"/>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Reciclado y valorización de residuos en la industria cementera en España.</a:t>
            </a:r>
          </a:p>
        </p:txBody>
      </p:sp>
      <p:sp>
        <p:nvSpPr>
          <p:cNvPr id="7" name="Rectangle 6"/>
          <p:cNvSpPr>
            <a:spLocks noChangeArrowheads="1"/>
          </p:cNvSpPr>
          <p:nvPr/>
        </p:nvSpPr>
        <p:spPr bwMode="auto">
          <a:xfrm>
            <a:off x="1279525" y="1396400"/>
            <a:ext cx="8353425" cy="576000"/>
          </a:xfrm>
          <a:prstGeom prst="rect">
            <a:avLst/>
          </a:prstGeom>
          <a:solidFill>
            <a:schemeClr val="bg1">
              <a:lumMod val="85000"/>
            </a:schemeClr>
          </a:solidFill>
          <a:ln w="9525" cap="flat" cmpd="sng" algn="ctr">
            <a:noFill/>
            <a:prstDash val="solid"/>
            <a:miter lim="800000"/>
            <a:headEnd/>
            <a:tailEnd/>
          </a:ln>
          <a:effectLst/>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pitchFamily="34" charset="0"/>
              <a:buChar char="•"/>
            </a:pPr>
            <a:r>
              <a:rPr lang="es-ES" altLang="es-ES" sz="1800" b="1" dirty="0">
                <a:solidFill>
                  <a:srgbClr val="FFFFFF">
                    <a:lumMod val="50000"/>
                  </a:srgbClr>
                </a:solidFill>
                <a:latin typeface="Arial" pitchFamily="34" charset="0"/>
                <a:cs typeface="Times New Roman" pitchFamily="18" charset="0"/>
              </a:rPr>
              <a:t>La gestión de residuos en España y en la UE.</a:t>
            </a:r>
          </a:p>
        </p:txBody>
      </p:sp>
      <p:sp>
        <p:nvSpPr>
          <p:cNvPr id="8" name="Rectangle 6">
            <a:extLst>
              <a:ext uri="{FF2B5EF4-FFF2-40B4-BE49-F238E27FC236}">
                <a16:creationId xmlns:a16="http://schemas.microsoft.com/office/drawing/2014/main" id="{EFE870FE-A855-4A34-8F7C-F8A536C429BD}"/>
              </a:ext>
            </a:extLst>
          </p:cNvPr>
          <p:cNvSpPr>
            <a:spLocks noChangeArrowheads="1"/>
          </p:cNvSpPr>
          <p:nvPr/>
        </p:nvSpPr>
        <p:spPr bwMode="auto">
          <a:xfrm>
            <a:off x="1279525" y="2199613"/>
            <a:ext cx="8353425" cy="576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p>
            <a:pPr marL="85725" indent="-85725" algn="just">
              <a:lnSpc>
                <a:spcPct val="150000"/>
              </a:lnSpc>
              <a:buFont typeface="Arial" charset="0"/>
              <a:buChar char="•"/>
            </a:pPr>
            <a:r>
              <a:rPr lang="es-ES" altLang="es-ES" sz="1800" b="1" dirty="0">
                <a:solidFill>
                  <a:srgbClr val="FFFFFF"/>
                </a:solidFill>
                <a:cs typeface="Times New Roman" pitchFamily="18" charset="0"/>
              </a:rPr>
              <a:t>Comparativa de los costes de vertido en España y la UE.</a:t>
            </a:r>
          </a:p>
        </p:txBody>
      </p:sp>
    </p:spTree>
    <p:extLst>
      <p:ext uri="{BB962C8B-B14F-4D97-AF65-F5344CB8AC3E}">
        <p14:creationId xmlns:p14="http://schemas.microsoft.com/office/powerpoint/2010/main" val="73601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63825" y="152400"/>
            <a:ext cx="7019925" cy="369332"/>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La situación de la valorización en cementeras en la UE</a:t>
            </a:r>
          </a:p>
        </p:txBody>
      </p:sp>
      <p:sp>
        <p:nvSpPr>
          <p:cNvPr id="10" name="9 CuadroTexto"/>
          <p:cNvSpPr txBox="1"/>
          <p:nvPr/>
        </p:nvSpPr>
        <p:spPr>
          <a:xfrm>
            <a:off x="796986" y="728700"/>
            <a:ext cx="8872538" cy="684076"/>
          </a:xfrm>
          <a:prstGeom prst="rect">
            <a:avLst/>
          </a:prstGeom>
          <a:solidFill>
            <a:schemeClr val="accent2">
              <a:lumMod val="40000"/>
              <a:lumOff val="60000"/>
            </a:schemeClr>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El coste medio de vertido de residuos municipales en España es de 46,2 €/t (incluyendo impuestos). En este sentido, si bien el coste se ha ido incrementando en los últimos años, todavía está lejos del existente en algunos países europeos.</a:t>
            </a:r>
            <a:endParaRPr lang="es-ES" b="1" dirty="0"/>
          </a:p>
        </p:txBody>
      </p:sp>
      <p:sp>
        <p:nvSpPr>
          <p:cNvPr id="7" name="9 CuadroTexto">
            <a:extLst>
              <a:ext uri="{FF2B5EF4-FFF2-40B4-BE49-F238E27FC236}">
                <a16:creationId xmlns:a16="http://schemas.microsoft.com/office/drawing/2014/main" id="{E0423BE6-0FB1-473B-990A-B4C7EFA3B2BD}"/>
              </a:ext>
            </a:extLst>
          </p:cNvPr>
          <p:cNvSpPr txBox="1"/>
          <p:nvPr/>
        </p:nvSpPr>
        <p:spPr>
          <a:xfrm>
            <a:off x="797245" y="1556792"/>
            <a:ext cx="8764267" cy="39600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 sz="1200" b="1" dirty="0">
                <a:solidFill>
                  <a:schemeClr val="bg1"/>
                </a:solidFill>
              </a:rPr>
              <a:t>Figura 3. Comparativa de costes de vertido de residuos municipales (incluyendo impuestos) en España y en Europa</a:t>
            </a:r>
          </a:p>
        </p:txBody>
      </p:sp>
      <p:sp>
        <p:nvSpPr>
          <p:cNvPr id="8" name="12 CuadroTexto">
            <a:extLst>
              <a:ext uri="{FF2B5EF4-FFF2-40B4-BE49-F238E27FC236}">
                <a16:creationId xmlns:a16="http://schemas.microsoft.com/office/drawing/2014/main" id="{23EAC89B-E6E3-425F-B524-129BE79C4866}"/>
              </a:ext>
            </a:extLst>
          </p:cNvPr>
          <p:cNvSpPr txBox="1">
            <a:spLocks noChangeArrowheads="1"/>
          </p:cNvSpPr>
          <p:nvPr/>
        </p:nvSpPr>
        <p:spPr bwMode="auto">
          <a:xfrm>
            <a:off x="1208584" y="5841268"/>
            <a:ext cx="7237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800" i="1" dirty="0"/>
              <a:t>Fuente: Elaboración propia a partir de consulta directa y de l Informe “</a:t>
            </a:r>
            <a:r>
              <a:rPr lang="es-ES" altLang="es-ES" sz="800" i="1" dirty="0" err="1"/>
              <a:t>Managing</a:t>
            </a:r>
            <a:r>
              <a:rPr lang="es-ES" altLang="es-ES" sz="800" i="1" dirty="0"/>
              <a:t> municipal </a:t>
            </a:r>
            <a:r>
              <a:rPr lang="es-ES" altLang="es-ES" sz="800" i="1" dirty="0" err="1"/>
              <a:t>solid</a:t>
            </a:r>
            <a:r>
              <a:rPr lang="es-ES" altLang="es-ES" sz="800" i="1" dirty="0"/>
              <a:t> </a:t>
            </a:r>
            <a:r>
              <a:rPr lang="es-ES" altLang="es-ES" sz="800" i="1" dirty="0" err="1"/>
              <a:t>waste</a:t>
            </a:r>
            <a:r>
              <a:rPr lang="es-ES" altLang="es-ES" sz="800" i="1" dirty="0"/>
              <a:t>” de la Agencia Europea del Medio Ambiente (2012) y datos de CEWEP 2016.</a:t>
            </a:r>
          </a:p>
        </p:txBody>
      </p:sp>
      <p:pic>
        <p:nvPicPr>
          <p:cNvPr id="2" name="Imagen 1">
            <a:extLst>
              <a:ext uri="{FF2B5EF4-FFF2-40B4-BE49-F238E27FC236}">
                <a16:creationId xmlns:a16="http://schemas.microsoft.com/office/drawing/2014/main" id="{45CF4FE5-8BE6-4967-8254-723EF98085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36576" y="2204820"/>
            <a:ext cx="3564396" cy="3456428"/>
          </a:xfrm>
          <a:prstGeom prst="rect">
            <a:avLst/>
          </a:prstGeom>
        </p:spPr>
      </p:pic>
      <p:pic>
        <p:nvPicPr>
          <p:cNvPr id="9" name="Imagen 8">
            <a:extLst>
              <a:ext uri="{FF2B5EF4-FFF2-40B4-BE49-F238E27FC236}">
                <a16:creationId xmlns:a16="http://schemas.microsoft.com/office/drawing/2014/main" id="{F8624439-ED6C-4FE0-B41F-7EE7831173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33020" y="2194976"/>
            <a:ext cx="3564396" cy="2566172"/>
          </a:xfrm>
          <a:prstGeom prst="rect">
            <a:avLst/>
          </a:prstGeom>
        </p:spPr>
      </p:pic>
    </p:spTree>
    <p:extLst>
      <p:ext uri="{BB962C8B-B14F-4D97-AF65-F5344CB8AC3E}">
        <p14:creationId xmlns:p14="http://schemas.microsoft.com/office/powerpoint/2010/main" val="367699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3825" y="152400"/>
            <a:ext cx="7019925" cy="369888"/>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rgbClr val="FFFFFF"/>
                </a:solidFill>
              </a:rPr>
              <a:t>Estructura de la presentación</a:t>
            </a:r>
          </a:p>
        </p:txBody>
      </p:sp>
      <p:sp>
        <p:nvSpPr>
          <p:cNvPr id="4099" name="Rectangle 6"/>
          <p:cNvSpPr>
            <a:spLocks noChangeArrowheads="1"/>
          </p:cNvSpPr>
          <p:nvPr/>
        </p:nvSpPr>
        <p:spPr bwMode="auto">
          <a:xfrm>
            <a:off x="1279525" y="2995480"/>
            <a:ext cx="8353425" cy="576000"/>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p>
            <a:pPr marL="85725" indent="-85725" algn="just">
              <a:lnSpc>
                <a:spcPct val="150000"/>
              </a:lnSpc>
              <a:buFont typeface="Arial" charset="0"/>
              <a:buChar char="•"/>
            </a:pPr>
            <a:r>
              <a:rPr lang="es-ES" altLang="es-ES" sz="1800" b="1" dirty="0">
                <a:solidFill>
                  <a:srgbClr val="FFFFFF"/>
                </a:solidFill>
                <a:cs typeface="Times New Roman" pitchFamily="18" charset="0"/>
              </a:rPr>
              <a:t>La situación de la valorización energética en cementeras en la UE.</a:t>
            </a:r>
          </a:p>
        </p:txBody>
      </p:sp>
      <p:sp>
        <p:nvSpPr>
          <p:cNvPr id="11" name="Rectangle 6"/>
          <p:cNvSpPr>
            <a:spLocks noChangeArrowheads="1"/>
          </p:cNvSpPr>
          <p:nvPr/>
        </p:nvSpPr>
        <p:spPr bwMode="auto">
          <a:xfrm>
            <a:off x="1281113" y="4653200"/>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Conclusiones.</a:t>
            </a:r>
          </a:p>
        </p:txBody>
      </p:sp>
      <p:sp>
        <p:nvSpPr>
          <p:cNvPr id="6" name="Rectangle 6"/>
          <p:cNvSpPr>
            <a:spLocks noChangeArrowheads="1"/>
          </p:cNvSpPr>
          <p:nvPr/>
        </p:nvSpPr>
        <p:spPr bwMode="auto">
          <a:xfrm>
            <a:off x="1281113" y="3824341"/>
            <a:ext cx="8353425" cy="576000"/>
          </a:xfrm>
          <a:prstGeom prst="rect">
            <a:avLst/>
          </a:prstGeom>
          <a:solidFill>
            <a:schemeClr val="bg1">
              <a:lumMod val="85000"/>
            </a:schemeClr>
          </a:solidFill>
          <a:ln w="9525" cap="flat" cmpd="sng" algn="ctr">
            <a:noFill/>
            <a:prstDash val="solid"/>
            <a:miter lim="800000"/>
            <a:headEnd/>
            <a:tailEnd/>
          </a:ln>
          <a:effectLst/>
        </p:spPr>
        <p:txBody>
          <a:bodyPr lIns="54000" tIns="46800" rIns="54000" bIns="46800" anchor="ctr">
            <a:noAutofit/>
          </a:bodyPr>
          <a:lstStyle/>
          <a:p>
            <a:pPr marL="85725" indent="-85725" algn="just">
              <a:lnSpc>
                <a:spcPct val="150000"/>
              </a:lnSpc>
              <a:buFont typeface="Arial" pitchFamily="34" charset="0"/>
              <a:buChar char="•"/>
              <a:defRPr/>
            </a:pPr>
            <a:r>
              <a:rPr lang="es-ES" sz="1800" b="1" dirty="0">
                <a:solidFill>
                  <a:srgbClr val="FFFFFF">
                    <a:lumMod val="50000"/>
                  </a:srgbClr>
                </a:solidFill>
                <a:latin typeface="Arial" pitchFamily="34" charset="0"/>
                <a:ea typeface="Times New Roman" pitchFamily="18" charset="0"/>
                <a:cs typeface="Times New Roman" pitchFamily="18" charset="0"/>
              </a:rPr>
              <a:t>Reciclado y valorización de residuos en la industria cementera en España.</a:t>
            </a:r>
          </a:p>
        </p:txBody>
      </p:sp>
      <p:sp>
        <p:nvSpPr>
          <p:cNvPr id="7" name="Rectangle 6"/>
          <p:cNvSpPr>
            <a:spLocks noChangeArrowheads="1"/>
          </p:cNvSpPr>
          <p:nvPr/>
        </p:nvSpPr>
        <p:spPr bwMode="auto">
          <a:xfrm>
            <a:off x="1279525" y="1396400"/>
            <a:ext cx="8353425" cy="576000"/>
          </a:xfrm>
          <a:prstGeom prst="rect">
            <a:avLst/>
          </a:prstGeom>
          <a:solidFill>
            <a:schemeClr val="bg1">
              <a:lumMod val="85000"/>
            </a:schemeClr>
          </a:solidFill>
          <a:ln w="9525" cap="flat" cmpd="sng" algn="ctr">
            <a:noFill/>
            <a:prstDash val="solid"/>
            <a:miter lim="800000"/>
            <a:headEnd/>
            <a:tailEnd/>
          </a:ln>
          <a:effectLst/>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lvl1pPr marL="85725" indent="-85725">
              <a:defRPr sz="1300">
                <a:solidFill>
                  <a:schemeClr val="tx1"/>
                </a:solidFill>
                <a:latin typeface="Arial" charset="0"/>
              </a:defRPr>
            </a:lvl1pPr>
            <a:lvl2pPr marL="542925" indent="-85725">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lnSpc>
                <a:spcPct val="150000"/>
              </a:lnSpc>
              <a:buFont typeface="Arial" pitchFamily="34" charset="0"/>
              <a:buChar char="•"/>
            </a:pPr>
            <a:r>
              <a:rPr lang="es-ES" altLang="es-ES" sz="1800" b="1" dirty="0">
                <a:solidFill>
                  <a:srgbClr val="FFFFFF">
                    <a:lumMod val="50000"/>
                  </a:srgbClr>
                </a:solidFill>
                <a:latin typeface="Arial" pitchFamily="34" charset="0"/>
                <a:cs typeface="Times New Roman" pitchFamily="18" charset="0"/>
              </a:rPr>
              <a:t>La gestión de residuos en España y en la UE.</a:t>
            </a:r>
          </a:p>
        </p:txBody>
      </p:sp>
      <p:sp>
        <p:nvSpPr>
          <p:cNvPr id="8" name="Rectangle 6">
            <a:extLst>
              <a:ext uri="{FF2B5EF4-FFF2-40B4-BE49-F238E27FC236}">
                <a16:creationId xmlns:a16="http://schemas.microsoft.com/office/drawing/2014/main" id="{EFE870FE-A855-4A34-8F7C-F8A536C429BD}"/>
              </a:ext>
            </a:extLst>
          </p:cNvPr>
          <p:cNvSpPr>
            <a:spLocks noChangeArrowheads="1"/>
          </p:cNvSpPr>
          <p:nvPr/>
        </p:nvSpPr>
        <p:spPr bwMode="auto">
          <a:xfrm>
            <a:off x="1279525" y="2199613"/>
            <a:ext cx="8353425" cy="576000"/>
          </a:xfrm>
          <a:prstGeom prst="rect">
            <a:avLst/>
          </a:prstGeom>
          <a:solidFill>
            <a:schemeClr val="bg1">
              <a:lumMod val="85000"/>
            </a:schemeClr>
          </a:solidFill>
          <a:ln w="9525" cap="flat" cmpd="sng" algn="ctr">
            <a:noFill/>
            <a:prstDash val="solid"/>
            <a:miter lim="800000"/>
            <a:headEnd/>
            <a:tailEnd/>
          </a:ln>
          <a:effectLst/>
          <a:extLst>
            <a:ext uri="{91240B29-F687-4F45-9708-019B960494DF}">
              <a14:hiddenLine xmlns:a14="http://schemas.microsoft.com/office/drawing/2010/main" w="9525" algn="ctr">
                <a:solidFill>
                  <a:srgbClr val="000000"/>
                </a:solidFill>
                <a:miter lim="800000"/>
                <a:headEnd/>
                <a:tailEnd/>
              </a14:hiddenLine>
            </a:ext>
          </a:extLst>
        </p:spPr>
        <p:txBody>
          <a:bodyPr lIns="54000" tIns="46800" rIns="54000" bIns="46800" anchor="ctr">
            <a:noAutofit/>
          </a:bodyPr>
          <a:lstStyle/>
          <a:p>
            <a:pPr marL="85725" indent="-85725" algn="just">
              <a:lnSpc>
                <a:spcPct val="150000"/>
              </a:lnSpc>
              <a:buFont typeface="Arial" pitchFamily="34" charset="0"/>
              <a:buChar char="•"/>
            </a:pPr>
            <a:r>
              <a:rPr lang="es-ES" altLang="es-ES" sz="1800" b="1" dirty="0">
                <a:solidFill>
                  <a:srgbClr val="FFFFFF">
                    <a:lumMod val="50000"/>
                  </a:srgbClr>
                </a:solidFill>
                <a:latin typeface="Arial" pitchFamily="34" charset="0"/>
                <a:cs typeface="Times New Roman" pitchFamily="18" charset="0"/>
              </a:rPr>
              <a:t>Comparativa de los costes de vertido en España y </a:t>
            </a:r>
            <a:r>
              <a:rPr lang="es-ES" altLang="es-ES" sz="1800" b="1">
                <a:solidFill>
                  <a:srgbClr val="FFFFFF">
                    <a:lumMod val="50000"/>
                  </a:srgbClr>
                </a:solidFill>
                <a:latin typeface="Arial" pitchFamily="34" charset="0"/>
                <a:cs typeface="Times New Roman" pitchFamily="18" charset="0"/>
              </a:rPr>
              <a:t>la UE.</a:t>
            </a:r>
            <a:endParaRPr lang="es-ES" altLang="es-ES" sz="1800" b="1" dirty="0">
              <a:solidFill>
                <a:srgbClr val="FFFFFF">
                  <a:lumMod val="50000"/>
                </a:srgbClr>
              </a:solidFill>
              <a:latin typeface="Arial" pitchFamily="34" charset="0"/>
              <a:cs typeface="Times New Roman" pitchFamily="18" charset="0"/>
            </a:endParaRPr>
          </a:p>
        </p:txBody>
      </p:sp>
    </p:spTree>
    <p:extLst>
      <p:ext uri="{BB962C8B-B14F-4D97-AF65-F5344CB8AC3E}">
        <p14:creationId xmlns:p14="http://schemas.microsoft.com/office/powerpoint/2010/main" val="323065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175" y="2120598"/>
            <a:ext cx="8221925" cy="3593007"/>
          </a:xfrm>
          <a:prstGeom prst="rect">
            <a:avLst/>
          </a:prstGeom>
          <a:noFill/>
        </p:spPr>
      </p:pic>
      <p:sp>
        <p:nvSpPr>
          <p:cNvPr id="3074" name="Text Box 2"/>
          <p:cNvSpPr txBox="1">
            <a:spLocks noChangeArrowheads="1"/>
          </p:cNvSpPr>
          <p:nvPr/>
        </p:nvSpPr>
        <p:spPr bwMode="auto">
          <a:xfrm>
            <a:off x="2663825" y="152400"/>
            <a:ext cx="7019925" cy="369332"/>
          </a:xfrm>
          <a:prstGeom prst="rect">
            <a:avLst/>
          </a:prstGeom>
          <a:solidFill>
            <a:srgbClr val="00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r" eaLnBrk="1" hangingPunct="1"/>
            <a:r>
              <a:rPr lang="es-ES" altLang="es-ES" sz="1800" b="1" dirty="0">
                <a:solidFill>
                  <a:schemeClr val="bg1"/>
                </a:solidFill>
              </a:rPr>
              <a:t>La situación de la valorización en cementeras en la UE</a:t>
            </a:r>
          </a:p>
        </p:txBody>
      </p:sp>
      <p:sp>
        <p:nvSpPr>
          <p:cNvPr id="3077" name="12 CuadroTexto"/>
          <p:cNvSpPr txBox="1">
            <a:spLocks noChangeArrowheads="1"/>
          </p:cNvSpPr>
          <p:nvPr/>
        </p:nvSpPr>
        <p:spPr bwMode="auto">
          <a:xfrm>
            <a:off x="728663" y="611088"/>
            <a:ext cx="8616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es-ES" altLang="es-ES" sz="1400" dirty="0"/>
              <a:t>Alemania, Austria, Francia y Bélgica fueron los países de la Unión Europea pioneros en la utilización de residuos como combustibles alternativos.</a:t>
            </a:r>
          </a:p>
        </p:txBody>
      </p:sp>
      <p:sp>
        <p:nvSpPr>
          <p:cNvPr id="7" name="6 CuadroTexto"/>
          <p:cNvSpPr txBox="1"/>
          <p:nvPr/>
        </p:nvSpPr>
        <p:spPr>
          <a:xfrm>
            <a:off x="6321152" y="4024515"/>
            <a:ext cx="2736304" cy="1292662"/>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El uso de residuos como combustibles alternativos en fábricas de cemento es una alternativa de valorización aplicada en Europa desde el año 1976.</a:t>
            </a:r>
          </a:p>
        </p:txBody>
      </p:sp>
      <p:sp>
        <p:nvSpPr>
          <p:cNvPr id="8" name="12 CuadroTexto"/>
          <p:cNvSpPr txBox="1">
            <a:spLocks noChangeArrowheads="1"/>
          </p:cNvSpPr>
          <p:nvPr/>
        </p:nvSpPr>
        <p:spPr bwMode="auto">
          <a:xfrm>
            <a:off x="884238" y="6176337"/>
            <a:ext cx="6192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l">
              <a:lnSpc>
                <a:spcPct val="150000"/>
              </a:lnSpc>
            </a:pPr>
            <a:r>
              <a:rPr lang="ca-ES" altLang="es-ES" sz="800" i="1" dirty="0"/>
              <a:t>Fuente: Institut Cerdà,2009.</a:t>
            </a:r>
          </a:p>
        </p:txBody>
      </p:sp>
      <p:sp>
        <p:nvSpPr>
          <p:cNvPr id="12" name="11 CuadroTexto"/>
          <p:cNvSpPr txBox="1"/>
          <p:nvPr/>
        </p:nvSpPr>
        <p:spPr>
          <a:xfrm>
            <a:off x="6321152" y="5445224"/>
            <a:ext cx="2736304" cy="492443"/>
          </a:xfrm>
          <a:prstGeom prst="rect">
            <a:avLst/>
          </a:prstGeom>
          <a:solidFill>
            <a:schemeClr val="accent2">
              <a:lumMod val="40000"/>
              <a:lumOff val="60000"/>
            </a:schemeClr>
          </a:solidFill>
        </p:spPr>
        <p:txBody>
          <a:bodyPr wrap="squar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defRPr/>
            </a:pPr>
            <a:r>
              <a:rPr lang="es-ES" dirty="0"/>
              <a:t>En el caso de España, esta actividad se inició en el año 1991.</a:t>
            </a:r>
          </a:p>
        </p:txBody>
      </p:sp>
      <p:sp>
        <p:nvSpPr>
          <p:cNvPr id="10" name="9 CuadroTexto">
            <a:extLst>
              <a:ext uri="{FF2B5EF4-FFF2-40B4-BE49-F238E27FC236}">
                <a16:creationId xmlns:a16="http://schemas.microsoft.com/office/drawing/2014/main" id="{834ABB1C-FA6A-44A3-A15C-12BD909118C3}"/>
              </a:ext>
            </a:extLst>
          </p:cNvPr>
          <p:cNvSpPr txBox="1"/>
          <p:nvPr/>
        </p:nvSpPr>
        <p:spPr>
          <a:xfrm>
            <a:off x="797245" y="1484828"/>
            <a:ext cx="8764267" cy="396000"/>
          </a:xfrm>
          <a:prstGeom prst="rect">
            <a:avLst/>
          </a:prstGeom>
          <a:solidFill>
            <a:schemeClr val="tx2"/>
          </a:solidFill>
        </p:spPr>
        <p:txBody>
          <a:bodyPr anchor="ctr">
            <a:no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50000"/>
              </a:spcBef>
              <a:spcAft>
                <a:spcPct val="0"/>
              </a:spcAft>
              <a:defRPr sz="1300">
                <a:solidFill>
                  <a:schemeClr val="tx1"/>
                </a:solidFill>
                <a:latin typeface="Arial" charset="0"/>
              </a:defRPr>
            </a:lvl6pPr>
            <a:lvl7pPr marL="2971800" indent="-228600" algn="ctr" eaLnBrk="0" fontAlgn="base" hangingPunct="0">
              <a:spcBef>
                <a:spcPct val="50000"/>
              </a:spcBef>
              <a:spcAft>
                <a:spcPct val="0"/>
              </a:spcAft>
              <a:defRPr sz="1300">
                <a:solidFill>
                  <a:schemeClr val="tx1"/>
                </a:solidFill>
                <a:latin typeface="Arial" charset="0"/>
              </a:defRPr>
            </a:lvl7pPr>
            <a:lvl8pPr marL="3429000" indent="-228600" algn="ctr" eaLnBrk="0" fontAlgn="base" hangingPunct="0">
              <a:spcBef>
                <a:spcPct val="50000"/>
              </a:spcBef>
              <a:spcAft>
                <a:spcPct val="0"/>
              </a:spcAft>
              <a:defRPr sz="1300">
                <a:solidFill>
                  <a:schemeClr val="tx1"/>
                </a:solidFill>
                <a:latin typeface="Arial" charset="0"/>
              </a:defRPr>
            </a:lvl8pPr>
            <a:lvl9pPr marL="3886200" indent="-228600" algn="ctr" eaLnBrk="0" fontAlgn="base" hangingPunct="0">
              <a:spcBef>
                <a:spcPct val="50000"/>
              </a:spcBef>
              <a:spcAft>
                <a:spcPct val="0"/>
              </a:spcAft>
              <a:defRPr sz="1300">
                <a:solidFill>
                  <a:schemeClr val="tx1"/>
                </a:solidFill>
                <a:latin typeface="Arial" charset="0"/>
              </a:defRPr>
            </a:lvl9pPr>
          </a:lstStyle>
          <a:p>
            <a:pPr algn="just">
              <a:defRPr/>
            </a:pPr>
            <a:r>
              <a:rPr lang="es-ES" sz="1200" b="1" dirty="0">
                <a:solidFill>
                  <a:schemeClr val="bg1"/>
                </a:solidFill>
              </a:rPr>
              <a:t>Figura 4. Periodos de inicio de la valorización energética en los países de la UE-15 (más Noruega)</a:t>
            </a:r>
          </a:p>
        </p:txBody>
      </p:sp>
    </p:spTree>
    <p:extLst>
      <p:ext uri="{BB962C8B-B14F-4D97-AF65-F5344CB8AC3E}">
        <p14:creationId xmlns:p14="http://schemas.microsoft.com/office/powerpoint/2010/main" val="3903211017"/>
      </p:ext>
    </p:extLst>
  </p:cSld>
  <p:clrMapOvr>
    <a:masterClrMapping/>
  </p:clrMapOvr>
</p:sld>
</file>

<file path=ppt/theme/theme1.xml><?xml version="1.0" encoding="utf-8"?>
<a:theme xmlns:a="http://schemas.openxmlformats.org/drawingml/2006/main" name="Diseño predeterminado">
  <a:themeElements>
    <a:clrScheme name="Diseño predeterminado 8">
      <a:dk1>
        <a:srgbClr val="000000"/>
      </a:dk1>
      <a:lt1>
        <a:srgbClr val="FFFFFF"/>
      </a:lt1>
      <a:dk2>
        <a:srgbClr val="003366"/>
      </a:dk2>
      <a:lt2>
        <a:srgbClr val="808080"/>
      </a:lt2>
      <a:accent1>
        <a:srgbClr val="FFFFFF"/>
      </a:accent1>
      <a:accent2>
        <a:srgbClr val="3366FF"/>
      </a:accent2>
      <a:accent3>
        <a:srgbClr val="FFFFFF"/>
      </a:accent3>
      <a:accent4>
        <a:srgbClr val="000000"/>
      </a:accent4>
      <a:accent5>
        <a:srgbClr val="FFFFFF"/>
      </a:accent5>
      <a:accent6>
        <a:srgbClr val="2D5CE7"/>
      </a:accent6>
      <a:hlink>
        <a:srgbClr val="3333CC"/>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rgbClr val="000066"/>
          </a:solidFill>
          <a:prstDash val="solid"/>
          <a:round/>
          <a:headEnd type="none" w="med" len="med"/>
          <a:tailEnd type="none" w="med" len="med"/>
        </a:ln>
        <a:effectLst/>
      </a:spPr>
      <a:bodyPr vert="horz" wrap="square" lIns="54000" tIns="46800" rIns="54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AEAEA"/>
        </a:solidFill>
        <a:ln w="9525" cap="flat" cmpd="sng" algn="ctr">
          <a:solidFill>
            <a:srgbClr val="000066"/>
          </a:solidFill>
          <a:prstDash val="solid"/>
          <a:round/>
          <a:headEnd type="none" w="med" len="med"/>
          <a:tailEnd type="none" w="med" len="med"/>
        </a:ln>
        <a:effectLst/>
      </a:spPr>
      <a:bodyPr vert="horz" wrap="square" lIns="54000" tIns="46800" rIns="54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3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366"/>
        </a:dk2>
        <a:lt2>
          <a:srgbClr val="808080"/>
        </a:lt2>
        <a:accent1>
          <a:srgbClr val="FFFFFF"/>
        </a:accent1>
        <a:accent2>
          <a:srgbClr val="3366FF"/>
        </a:accent2>
        <a:accent3>
          <a:srgbClr val="FFFFFF"/>
        </a:accent3>
        <a:accent4>
          <a:srgbClr val="000000"/>
        </a:accent4>
        <a:accent5>
          <a:srgbClr val="FFFFFF"/>
        </a:accent5>
        <a:accent6>
          <a:srgbClr val="2D5CE7"/>
        </a:accent6>
        <a:hlink>
          <a:srgbClr val="3333CC"/>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42276</TotalTime>
  <Words>2839</Words>
  <Application>Microsoft Office PowerPoint</Application>
  <PresentationFormat>A4 (210 x 297 mm)</PresentationFormat>
  <Paragraphs>202</Paragraphs>
  <Slides>32</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Global Performance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del SDDR en la industria de la alimentación y la bebida</dc:title>
  <dc:subject>Resiudos</dc:subject>
  <dc:creator>Institut Cerdà</dc:creator>
  <cp:keywords>SDDR, residuos, logística inversa, recuperación, ACEA, AIABECA</cp:keywords>
  <cp:lastModifiedBy>Miguel Hernandez</cp:lastModifiedBy>
  <cp:revision>2698</cp:revision>
  <cp:lastPrinted>2017-06-15T14:18:54Z</cp:lastPrinted>
  <dcterms:created xsi:type="dcterms:W3CDTF">2002-01-16T17:39:13Z</dcterms:created>
  <dcterms:modified xsi:type="dcterms:W3CDTF">2017-06-20T07:04:39Z</dcterms:modified>
  <cp:category>SDDR</cp:category>
</cp:coreProperties>
</file>